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4"/>
  </p:notesMasterIdLst>
  <p:sldIdLst>
    <p:sldId id="256" r:id="rId2"/>
    <p:sldId id="257" r:id="rId3"/>
    <p:sldId id="258" r:id="rId4"/>
    <p:sldId id="259" r:id="rId5"/>
    <p:sldId id="260" r:id="rId6"/>
    <p:sldId id="261" r:id="rId7"/>
    <p:sldId id="332" r:id="rId8"/>
    <p:sldId id="333"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334" r:id="rId25"/>
    <p:sldId id="277" r:id="rId26"/>
    <p:sldId id="335" r:id="rId27"/>
    <p:sldId id="336" r:id="rId28"/>
    <p:sldId id="337" r:id="rId29"/>
    <p:sldId id="279" r:id="rId30"/>
    <p:sldId id="280" r:id="rId31"/>
    <p:sldId id="281" r:id="rId32"/>
    <p:sldId id="282" r:id="rId33"/>
    <p:sldId id="283" r:id="rId34"/>
    <p:sldId id="284"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38" r:id="rId49"/>
    <p:sldId id="339" r:id="rId50"/>
    <p:sldId id="301" r:id="rId51"/>
    <p:sldId id="342" r:id="rId52"/>
    <p:sldId id="340" r:id="rId53"/>
    <p:sldId id="341" r:id="rId54"/>
    <p:sldId id="302" r:id="rId55"/>
    <p:sldId id="304" r:id="rId56"/>
    <p:sldId id="303" r:id="rId57"/>
    <p:sldId id="343" r:id="rId58"/>
    <p:sldId id="305" r:id="rId59"/>
    <p:sldId id="306" r:id="rId60"/>
    <p:sldId id="307" r:id="rId61"/>
    <p:sldId id="308" r:id="rId62"/>
    <p:sldId id="309" r:id="rId63"/>
    <p:sldId id="310" r:id="rId64"/>
    <p:sldId id="345" r:id="rId65"/>
    <p:sldId id="311" r:id="rId66"/>
    <p:sldId id="312" r:id="rId67"/>
    <p:sldId id="313" r:id="rId68"/>
    <p:sldId id="314" r:id="rId69"/>
    <p:sldId id="315" r:id="rId70"/>
    <p:sldId id="316" r:id="rId71"/>
    <p:sldId id="317" r:id="rId72"/>
    <p:sldId id="318" r:id="rId73"/>
    <p:sldId id="319" r:id="rId74"/>
    <p:sldId id="320" r:id="rId75"/>
    <p:sldId id="322" r:id="rId76"/>
    <p:sldId id="323" r:id="rId77"/>
    <p:sldId id="324" r:id="rId78"/>
    <p:sldId id="325" r:id="rId79"/>
    <p:sldId id="326" r:id="rId80"/>
    <p:sldId id="327" r:id="rId81"/>
    <p:sldId id="328" r:id="rId82"/>
    <p:sldId id="329" r:id="rId8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86" autoAdjust="0"/>
  </p:normalViewPr>
  <p:slideViewPr>
    <p:cSldViewPr>
      <p:cViewPr>
        <p:scale>
          <a:sx n="80" d="100"/>
          <a:sy n="80" d="100"/>
        </p:scale>
        <p:origin x="-816" y="-13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5" Type="http://schemas.openxmlformats.org/officeDocument/2006/relationships/image" Target="../media/image11.wmf"/><Relationship Id="rId4"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6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4" Type="http://schemas.openxmlformats.org/officeDocument/2006/relationships/image" Target="../media/image6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4" Type="http://schemas.openxmlformats.org/officeDocument/2006/relationships/image" Target="../media/image74.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 Id="rId5" Type="http://schemas.openxmlformats.org/officeDocument/2006/relationships/image" Target="../media/image85.wmf"/><Relationship Id="rId4" Type="http://schemas.openxmlformats.org/officeDocument/2006/relationships/image" Target="../media/image8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 Id="rId5" Type="http://schemas.openxmlformats.org/officeDocument/2006/relationships/image" Target="../media/image95.wmf"/><Relationship Id="rId4" Type="http://schemas.openxmlformats.org/officeDocument/2006/relationships/image" Target="../media/image9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image" Target="../media/image111.wmf"/><Relationship Id="rId7" Type="http://schemas.openxmlformats.org/officeDocument/2006/relationships/image" Target="../media/image115.wmf"/><Relationship Id="rId2" Type="http://schemas.openxmlformats.org/officeDocument/2006/relationships/image" Target="../media/image110.wmf"/><Relationship Id="rId1" Type="http://schemas.openxmlformats.org/officeDocument/2006/relationships/image" Target="../media/image109.wmf"/><Relationship Id="rId6" Type="http://schemas.openxmlformats.org/officeDocument/2006/relationships/image" Target="../media/image114.wmf"/><Relationship Id="rId5" Type="http://schemas.openxmlformats.org/officeDocument/2006/relationships/image" Target="../media/image113.wmf"/><Relationship Id="rId4" Type="http://schemas.openxmlformats.org/officeDocument/2006/relationships/image" Target="../media/image11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 Id="rId6" Type="http://schemas.openxmlformats.org/officeDocument/2006/relationships/image" Target="../media/image122.wmf"/><Relationship Id="rId5" Type="http://schemas.openxmlformats.org/officeDocument/2006/relationships/image" Target="../media/image121.wmf"/><Relationship Id="rId4" Type="http://schemas.openxmlformats.org/officeDocument/2006/relationships/image" Target="../media/image120.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26.wmf"/><Relationship Id="rId7" Type="http://schemas.openxmlformats.org/officeDocument/2006/relationships/image" Target="../media/image130.wmf"/><Relationship Id="rId2" Type="http://schemas.openxmlformats.org/officeDocument/2006/relationships/image" Target="../media/image125.wmf"/><Relationship Id="rId1" Type="http://schemas.openxmlformats.org/officeDocument/2006/relationships/image" Target="../media/image124.wmf"/><Relationship Id="rId6" Type="http://schemas.openxmlformats.org/officeDocument/2006/relationships/image" Target="../media/image129.wmf"/><Relationship Id="rId5" Type="http://schemas.openxmlformats.org/officeDocument/2006/relationships/image" Target="../media/image128.wmf"/><Relationship Id="rId4" Type="http://schemas.openxmlformats.org/officeDocument/2006/relationships/image" Target="../media/image127.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 Id="rId4" Type="http://schemas.openxmlformats.org/officeDocument/2006/relationships/image" Target="../media/image13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39.wmf"/><Relationship Id="rId7" Type="http://schemas.openxmlformats.org/officeDocument/2006/relationships/image" Target="../media/image143.wmf"/><Relationship Id="rId2" Type="http://schemas.openxmlformats.org/officeDocument/2006/relationships/image" Target="../media/image138.wmf"/><Relationship Id="rId1" Type="http://schemas.openxmlformats.org/officeDocument/2006/relationships/image" Target="../media/image137.wmf"/><Relationship Id="rId6" Type="http://schemas.openxmlformats.org/officeDocument/2006/relationships/image" Target="../media/image142.wmf"/><Relationship Id="rId5" Type="http://schemas.openxmlformats.org/officeDocument/2006/relationships/image" Target="../media/image141.wmf"/><Relationship Id="rId4" Type="http://schemas.openxmlformats.org/officeDocument/2006/relationships/image" Target="../media/image140.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 Id="rId4" Type="http://schemas.openxmlformats.org/officeDocument/2006/relationships/image" Target="../media/image15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58.wmf"/><Relationship Id="rId1" Type="http://schemas.openxmlformats.org/officeDocument/2006/relationships/image" Target="../media/image157.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62.wmf"/><Relationship Id="rId5" Type="http://schemas.openxmlformats.org/officeDocument/2006/relationships/image" Target="../media/image166.wmf"/><Relationship Id="rId4" Type="http://schemas.openxmlformats.org/officeDocument/2006/relationships/image" Target="../media/image165.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image" Target="../media/image172.wmf"/><Relationship Id="rId1" Type="http://schemas.openxmlformats.org/officeDocument/2006/relationships/image" Target="../media/image171.wmf"/><Relationship Id="rId6" Type="http://schemas.openxmlformats.org/officeDocument/2006/relationships/image" Target="../media/image176.wmf"/><Relationship Id="rId5" Type="http://schemas.openxmlformats.org/officeDocument/2006/relationships/image" Target="../media/image175.wmf"/><Relationship Id="rId4" Type="http://schemas.openxmlformats.org/officeDocument/2006/relationships/image" Target="../media/image174.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image" Target="../media/image187.wmf"/><Relationship Id="rId1" Type="http://schemas.openxmlformats.org/officeDocument/2006/relationships/image" Target="../media/image186.wmf"/><Relationship Id="rId5" Type="http://schemas.openxmlformats.org/officeDocument/2006/relationships/image" Target="../media/image190.wmf"/><Relationship Id="rId4" Type="http://schemas.openxmlformats.org/officeDocument/2006/relationships/image" Target="../media/image189.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93.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201.wmf"/><Relationship Id="rId3" Type="http://schemas.openxmlformats.org/officeDocument/2006/relationships/image" Target="../media/image196.wmf"/><Relationship Id="rId7" Type="http://schemas.openxmlformats.org/officeDocument/2006/relationships/image" Target="../media/image200.wmf"/><Relationship Id="rId2" Type="http://schemas.openxmlformats.org/officeDocument/2006/relationships/image" Target="../media/image195.wmf"/><Relationship Id="rId1" Type="http://schemas.openxmlformats.org/officeDocument/2006/relationships/image" Target="../media/image194.wmf"/><Relationship Id="rId6" Type="http://schemas.openxmlformats.org/officeDocument/2006/relationships/image" Target="../media/image199.wmf"/><Relationship Id="rId5" Type="http://schemas.openxmlformats.org/officeDocument/2006/relationships/image" Target="../media/image198.wmf"/><Relationship Id="rId4" Type="http://schemas.openxmlformats.org/officeDocument/2006/relationships/image" Target="../media/image197.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02.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208.wmf"/><Relationship Id="rId1" Type="http://schemas.openxmlformats.org/officeDocument/2006/relationships/image" Target="../media/image207.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5.wmf"/><Relationship Id="rId7" Type="http://schemas.openxmlformats.org/officeDocument/2006/relationships/image" Target="../media/image29.wmf"/><Relationship Id="rId2" Type="http://schemas.openxmlformats.org/officeDocument/2006/relationships/image" Target="../media/image24.wmf"/><Relationship Id="rId1" Type="http://schemas.openxmlformats.org/officeDocument/2006/relationships/image" Target="../media/image23.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 Id="rId9"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40.wmf"/><Relationship Id="rId2" Type="http://schemas.openxmlformats.org/officeDocument/2006/relationships/image" Target="../media/image35.wmf"/><Relationship Id="rId1" Type="http://schemas.openxmlformats.org/officeDocument/2006/relationships/image" Target="../media/image34.w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 Id="rId4" Type="http://schemas.openxmlformats.org/officeDocument/2006/relationships/image" Target="../media/image4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4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8A17C-00EC-444E-AFFC-923593422870}" type="datetimeFigureOut">
              <a:rPr lang="zh-TW" altLang="en-US" smtClean="0"/>
              <a:pPr/>
              <a:t>2013/8/12</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8E299D-766E-425B-BD4B-CD1036D370C2}"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smtClean="0"/>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smtClean="0"/>
              <a:t>按一下以編輯母片副標題樣式</a:t>
            </a:r>
            <a:endParaRPr lang="zh-TW" altLang="en-US"/>
          </a:p>
        </p:txBody>
      </p:sp>
      <p:sp>
        <p:nvSpPr>
          <p:cNvPr id="3076" name="Rectangle 4"/>
          <p:cNvSpPr>
            <a:spLocks noGrp="1" noChangeArrowheads="1"/>
          </p:cNvSpPr>
          <p:nvPr>
            <p:ph type="dt" sz="half" idx="2"/>
          </p:nvPr>
        </p:nvSpPr>
        <p:spPr/>
        <p:txBody>
          <a:bodyPr/>
          <a:lstStyle>
            <a:lvl1pPr>
              <a:defRPr/>
            </a:lvl1pPr>
          </a:lstStyle>
          <a:p>
            <a:r>
              <a:rPr lang="en-US" altLang="zh-TW" smtClean="0"/>
              <a:t>Copyright © </a:t>
            </a:r>
            <a:r>
              <a:rPr lang="zh-TW" altLang="en-US" smtClean="0"/>
              <a:t>滄海書局</a:t>
            </a:r>
            <a:endParaRPr lang="zh-TW" altLang="en-US"/>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3F1BE346-639A-4CE8-BB9A-C151839B4846}"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755576" y="260648"/>
            <a:ext cx="1127760" cy="1542288"/>
          </a:xfrm>
          <a:prstGeom prst="rect">
            <a:avLst/>
          </a:prstGeom>
          <a:ln>
            <a:noFill/>
          </a:ln>
          <a:effectLst>
            <a:outerShdw blurRad="190500" algn="tl" rotWithShape="0">
              <a:srgbClr val="000000">
                <a:alpha val="70000"/>
              </a:srgbClr>
            </a:outerShdw>
          </a:effectLst>
        </p:spPr>
      </p:pic>
      <p:pic>
        <p:nvPicPr>
          <p:cNvPr id="8" name="圖片 7" descr="封面1.png"/>
          <p:cNvPicPr>
            <a:picLocks noChangeAspect="1"/>
          </p:cNvPicPr>
          <p:nvPr/>
        </p:nvPicPr>
        <p:blipFill>
          <a:blip r:embed="rId4" cstate="print"/>
          <a:stretch>
            <a:fillRect/>
          </a:stretch>
        </p:blipFill>
        <p:spPr>
          <a:xfrm>
            <a:off x="3635896" y="5753492"/>
            <a:ext cx="2048087" cy="6278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r>
              <a:rPr lang="en-US" altLang="zh-TW" smtClean="0"/>
              <a:t>Copyright © </a:t>
            </a:r>
            <a:r>
              <a:rPr lang="zh-TW" altLang="en-US" smtClean="0"/>
              <a:t>滄海書局</a:t>
            </a:r>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smtClean="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smtClean="0"/>
              <a:t>按一下以編輯母片</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r>
              <a:rPr lang="en-US" altLang="zh-TW" smtClean="0"/>
              <a:t>Copyright © </a:t>
            </a:r>
            <a:r>
              <a:rPr lang="zh-TW" altLang="en-US" smtClean="0"/>
              <a:t>滄海書局</a:t>
            </a:r>
            <a:endParaRPr lang="zh-TW" altLang="en-US"/>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3F1BE346-639A-4CE8-BB9A-C151839B4846}"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oleObject" Target="../embeddings/oleObject14.bin"/><Relationship Id="rId7" Type="http://schemas.openxmlformats.org/officeDocument/2006/relationships/oleObject" Target="../embeddings/oleObject18.bin"/><Relationship Id="rId12"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7.bin"/><Relationship Id="rId11" Type="http://schemas.openxmlformats.org/officeDocument/2006/relationships/oleObject" Target="../embeddings/oleObject22.bin"/><Relationship Id="rId5" Type="http://schemas.openxmlformats.org/officeDocument/2006/relationships/oleObject" Target="../embeddings/oleObject16.bin"/><Relationship Id="rId10" Type="http://schemas.openxmlformats.org/officeDocument/2006/relationships/oleObject" Target="../embeddings/oleObject21.bin"/><Relationship Id="rId4" Type="http://schemas.openxmlformats.org/officeDocument/2006/relationships/oleObject" Target="../embeddings/oleObject15.bin"/><Relationship Id="rId9" Type="http://schemas.openxmlformats.org/officeDocument/2006/relationships/oleObject" Target="../embeddings/oleObject20.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25.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oleObject" Target="../embeddings/oleObject26.bin"/><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29.bin"/><Relationship Id="rId5" Type="http://schemas.openxmlformats.org/officeDocument/2006/relationships/oleObject" Target="../embeddings/oleObject28.bin"/><Relationship Id="rId4" Type="http://schemas.openxmlformats.org/officeDocument/2006/relationships/oleObject" Target="../embeddings/oleObject27.bin"/><Relationship Id="rId9" Type="http://schemas.openxmlformats.org/officeDocument/2006/relationships/oleObject" Target="../embeddings/oleObject32.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3.bin"/><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36.bin"/><Relationship Id="rId5" Type="http://schemas.openxmlformats.org/officeDocument/2006/relationships/oleObject" Target="../embeddings/oleObject35.bin"/><Relationship Id="rId4" Type="http://schemas.openxmlformats.org/officeDocument/2006/relationships/oleObject" Target="../embeddings/oleObject34.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image" Target="../media/image48.png"/><Relationship Id="rId7"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39.bin"/><Relationship Id="rId5" Type="http://schemas.openxmlformats.org/officeDocument/2006/relationships/oleObject" Target="../embeddings/oleObject38.bin"/><Relationship Id="rId4" Type="http://schemas.openxmlformats.org/officeDocument/2006/relationships/oleObject" Target="../embeddings/oleObject37.bin"/></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oleObject" Target="../embeddings/oleObject43.bin"/><Relationship Id="rId4" Type="http://schemas.openxmlformats.org/officeDocument/2006/relationships/oleObject" Target="../embeddings/oleObject42.bin"/></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47.bin"/><Relationship Id="rId5" Type="http://schemas.openxmlformats.org/officeDocument/2006/relationships/oleObject" Target="../embeddings/oleObject46.bin"/><Relationship Id="rId4" Type="http://schemas.openxmlformats.org/officeDocument/2006/relationships/oleObject" Target="../embeddings/oleObject45.bin"/></Relationships>
</file>

<file path=ppt/slides/_rels/slide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oleObject" Target="../embeddings/oleObject49.bin"/></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52.bin"/><Relationship Id="rId5" Type="http://schemas.openxmlformats.org/officeDocument/2006/relationships/oleObject" Target="../embeddings/oleObject51.bin"/><Relationship Id="rId4" Type="http://schemas.openxmlformats.org/officeDocument/2006/relationships/oleObject" Target="../embeddings/oleObject50.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57.bin"/><Relationship Id="rId5" Type="http://schemas.openxmlformats.org/officeDocument/2006/relationships/oleObject" Target="../embeddings/oleObject56.bin"/><Relationship Id="rId4" Type="http://schemas.openxmlformats.org/officeDocument/2006/relationships/oleObject" Target="../embeddings/oleObject55.bin"/></Relationships>
</file>

<file path=ppt/slides/_rels/slide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oleObject" Target="../embeddings/oleObject59.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oleObject" Target="../embeddings/oleObject61.bin"/></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67.bin"/><Relationship Id="rId3" Type="http://schemas.openxmlformats.org/officeDocument/2006/relationships/oleObject" Target="../embeddings/oleObject62.bin"/><Relationship Id="rId7"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65.bin"/><Relationship Id="rId5" Type="http://schemas.openxmlformats.org/officeDocument/2006/relationships/oleObject" Target="../embeddings/oleObject64.bin"/><Relationship Id="rId10" Type="http://schemas.openxmlformats.org/officeDocument/2006/relationships/oleObject" Target="../embeddings/oleObject69.bin"/><Relationship Id="rId4" Type="http://schemas.openxmlformats.org/officeDocument/2006/relationships/oleObject" Target="../embeddings/oleObject63.bin"/><Relationship Id="rId9" Type="http://schemas.openxmlformats.org/officeDocument/2006/relationships/oleObject" Target="../embeddings/oleObject68.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oleObject" Target="../embeddings/oleObject73.bin"/><Relationship Id="rId4" Type="http://schemas.openxmlformats.org/officeDocument/2006/relationships/oleObject" Target="../embeddings/oleObject72.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74.bin"/><Relationship Id="rId7"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77.bin"/><Relationship Id="rId5" Type="http://schemas.openxmlformats.org/officeDocument/2006/relationships/oleObject" Target="../embeddings/oleObject76.bin"/><Relationship Id="rId4" Type="http://schemas.openxmlformats.org/officeDocument/2006/relationships/oleObject" Target="../embeddings/oleObject75.bin"/></Relationships>
</file>

<file path=ppt/slides/_rels/slide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oleObject" Target="../embeddings/oleObject80.bin"/><Relationship Id="rId4" Type="http://schemas.openxmlformats.org/officeDocument/2006/relationships/oleObject" Target="../embeddings/oleObject79.bin"/></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oleObject" Target="../embeddings/oleObject1.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103.png"/><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87.bin"/><Relationship Id="rId3" Type="http://schemas.openxmlformats.org/officeDocument/2006/relationships/oleObject" Target="../embeddings/oleObject82.bin"/><Relationship Id="rId7"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85.bin"/><Relationship Id="rId5" Type="http://schemas.openxmlformats.org/officeDocument/2006/relationships/oleObject" Target="../embeddings/oleObject84.bin"/><Relationship Id="rId10" Type="http://schemas.openxmlformats.org/officeDocument/2006/relationships/oleObject" Target="../embeddings/oleObject89.bin"/><Relationship Id="rId4" Type="http://schemas.openxmlformats.org/officeDocument/2006/relationships/oleObject" Target="../embeddings/oleObject83.bin"/><Relationship Id="rId9" Type="http://schemas.openxmlformats.org/officeDocument/2006/relationships/oleObject" Target="../embeddings/oleObject88.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95.bin"/><Relationship Id="rId3" Type="http://schemas.openxmlformats.org/officeDocument/2006/relationships/oleObject" Target="../embeddings/oleObject90.bin"/><Relationship Id="rId7"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93.bin"/><Relationship Id="rId5" Type="http://schemas.openxmlformats.org/officeDocument/2006/relationships/oleObject" Target="../embeddings/oleObject92.bin"/><Relationship Id="rId4" Type="http://schemas.openxmlformats.org/officeDocument/2006/relationships/oleObject" Target="../embeddings/oleObject91.bin"/></Relationships>
</file>

<file path=ppt/slides/_rels/slide4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01.bin"/><Relationship Id="rId3" Type="http://schemas.openxmlformats.org/officeDocument/2006/relationships/oleObject" Target="../embeddings/oleObject96.bin"/><Relationship Id="rId7"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99.bin"/><Relationship Id="rId5" Type="http://schemas.openxmlformats.org/officeDocument/2006/relationships/oleObject" Target="../embeddings/oleObject98.bin"/><Relationship Id="rId4" Type="http://schemas.openxmlformats.org/officeDocument/2006/relationships/oleObject" Target="../embeddings/oleObject97.bin"/><Relationship Id="rId9" Type="http://schemas.openxmlformats.org/officeDocument/2006/relationships/oleObject" Target="../embeddings/oleObject102.bin"/></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106.bin"/><Relationship Id="rId5" Type="http://schemas.openxmlformats.org/officeDocument/2006/relationships/oleObject" Target="../embeddings/oleObject105.bin"/><Relationship Id="rId4" Type="http://schemas.openxmlformats.org/officeDocument/2006/relationships/oleObject" Target="../embeddings/oleObject104.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136.png"/></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13.bin"/><Relationship Id="rId3" Type="http://schemas.openxmlformats.org/officeDocument/2006/relationships/oleObject" Target="../embeddings/oleObject108.bin"/><Relationship Id="rId7"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111.bin"/><Relationship Id="rId5" Type="http://schemas.openxmlformats.org/officeDocument/2006/relationships/oleObject" Target="../embeddings/oleObject110.bin"/><Relationship Id="rId4" Type="http://schemas.openxmlformats.org/officeDocument/2006/relationships/oleObject" Target="../embeddings/oleObject109.bin"/><Relationship Id="rId9" Type="http://schemas.openxmlformats.org/officeDocument/2006/relationships/oleObject" Target="../embeddings/oleObject114.bin"/></Relationships>
</file>

<file path=ppt/slides/_rels/slide5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oleObject" Target="../embeddings/oleObject117.bin"/><Relationship Id="rId4" Type="http://schemas.openxmlformats.org/officeDocument/2006/relationships/oleObject" Target="../embeddings/oleObject116.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121.bin"/><Relationship Id="rId5" Type="http://schemas.openxmlformats.org/officeDocument/2006/relationships/oleObject" Target="../embeddings/oleObject120.bin"/><Relationship Id="rId4" Type="http://schemas.openxmlformats.org/officeDocument/2006/relationships/oleObject" Target="../embeddings/oleObject119.bin"/></Relationships>
</file>

<file path=ppt/slides/_rels/slide5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159.png"/><Relationship Id="rId4" Type="http://schemas.openxmlformats.org/officeDocument/2006/relationships/oleObject" Target="../embeddings/oleObject123.bin"/></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24.bin"/><Relationship Id="rId7" Type="http://schemas.openxmlformats.org/officeDocument/2006/relationships/oleObject" Target="../embeddings/oleObject128.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oleObject" Target="../embeddings/oleObject127.bin"/><Relationship Id="rId5" Type="http://schemas.openxmlformats.org/officeDocument/2006/relationships/oleObject" Target="../embeddings/oleObject126.bin"/><Relationship Id="rId4" Type="http://schemas.openxmlformats.org/officeDocument/2006/relationships/oleObject" Target="../embeddings/oleObject125.bin"/></Relationships>
</file>

<file path=ppt/slides/_rels/slide6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34.bin"/><Relationship Id="rId3" Type="http://schemas.openxmlformats.org/officeDocument/2006/relationships/oleObject" Target="../embeddings/oleObject129.bin"/><Relationship Id="rId7"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132.bin"/><Relationship Id="rId5" Type="http://schemas.openxmlformats.org/officeDocument/2006/relationships/oleObject" Target="../embeddings/oleObject131.bin"/><Relationship Id="rId4" Type="http://schemas.openxmlformats.org/officeDocument/2006/relationships/oleObject" Target="../embeddings/oleObject130.bin"/></Relationships>
</file>

<file path=ppt/slides/_rels/slide6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7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35.bin"/><Relationship Id="rId7" Type="http://schemas.openxmlformats.org/officeDocument/2006/relationships/oleObject" Target="../embeddings/oleObject139.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138.bin"/><Relationship Id="rId5" Type="http://schemas.openxmlformats.org/officeDocument/2006/relationships/oleObject" Target="../embeddings/oleObject137.bin"/><Relationship Id="rId4" Type="http://schemas.openxmlformats.org/officeDocument/2006/relationships/oleObject" Target="../embeddings/oleObject136.bin"/></Relationships>
</file>

<file path=ppt/slides/_rels/slide7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2.xml"/><Relationship Id="rId1" Type="http://schemas.openxmlformats.org/officeDocument/2006/relationships/vmlDrawing" Target="../drawings/vmlDrawing34.vml"/></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146.bin"/><Relationship Id="rId3" Type="http://schemas.openxmlformats.org/officeDocument/2006/relationships/oleObject" Target="../embeddings/oleObject141.bin"/><Relationship Id="rId7" Type="http://schemas.openxmlformats.org/officeDocument/2006/relationships/oleObject" Target="../embeddings/oleObject145.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oleObject" Target="../embeddings/oleObject144.bin"/><Relationship Id="rId5" Type="http://schemas.openxmlformats.org/officeDocument/2006/relationships/oleObject" Target="../embeddings/oleObject143.bin"/><Relationship Id="rId10" Type="http://schemas.openxmlformats.org/officeDocument/2006/relationships/oleObject" Target="../embeddings/oleObject148.bin"/><Relationship Id="rId4" Type="http://schemas.openxmlformats.org/officeDocument/2006/relationships/oleObject" Target="../embeddings/oleObject142.bin"/><Relationship Id="rId9" Type="http://schemas.openxmlformats.org/officeDocument/2006/relationships/oleObject" Target="../embeddings/oleObject147.bin"/></Relationships>
</file>

<file path=ppt/slides/_rels/slide7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oleObject" Target="../embeddings/oleObject149.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8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oleObject" Target="../embeddings/oleObject151.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oleObject" Target="../embeddings/oleObject7.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0.bin"/><Relationship Id="rId5" Type="http://schemas.openxmlformats.org/officeDocument/2006/relationships/oleObject" Target="../embeddings/oleObject9.bin"/><Relationship Id="rId10" Type="http://schemas.openxmlformats.org/officeDocument/2006/relationships/image" Target="../media/image21.png"/><Relationship Id="rId4" Type="http://schemas.openxmlformats.org/officeDocument/2006/relationships/oleObject" Target="../embeddings/oleObject8.bin"/><Relationship Id="rId9" Type="http://schemas.openxmlformats.org/officeDocument/2006/relationships/oleObject" Target="../embeddings/oleObject1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第 </a:t>
            </a:r>
            <a:r>
              <a:rPr lang="en-US" altLang="zh-TW" dirty="0" smtClean="0"/>
              <a:t>5</a:t>
            </a:r>
            <a:r>
              <a:rPr lang="zh-TW" altLang="en-US" dirty="0" smtClean="0"/>
              <a:t> 章</a:t>
            </a:r>
            <a:endParaRPr lang="zh-TW" altLang="en-US" dirty="0"/>
          </a:p>
        </p:txBody>
      </p:sp>
      <p:sp>
        <p:nvSpPr>
          <p:cNvPr id="3" name="副標題 2"/>
          <p:cNvSpPr>
            <a:spLocks noGrp="1"/>
          </p:cNvSpPr>
          <p:nvPr>
            <p:ph type="subTitle" idx="1"/>
          </p:nvPr>
        </p:nvSpPr>
        <p:spPr/>
        <p:txBody>
          <a:bodyPr/>
          <a:lstStyle/>
          <a:p>
            <a:r>
              <a:rPr lang="zh-TW" altLang="en-US" dirty="0" smtClean="0"/>
              <a:t>單一與雙樣本估測問題</a:t>
            </a:r>
            <a:endParaRPr lang="zh-TW"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點估測器的變異數</a:t>
            </a:r>
            <a:r>
              <a:rPr lang="en-US" altLang="zh-TW" dirty="0" smtClean="0"/>
              <a:t>(</a:t>
            </a:r>
            <a:r>
              <a:rPr lang="zh-TW" altLang="en-US" dirty="0" smtClean="0"/>
              <a:t>續</a:t>
            </a:r>
            <a:r>
              <a:rPr lang="en-US" altLang="zh-TW" dirty="0" smtClean="0"/>
              <a:t>)</a:t>
            </a:r>
            <a:endParaRPr lang="zh-TW" altLang="en-US" dirty="0"/>
          </a:p>
        </p:txBody>
      </p:sp>
      <p:pic>
        <p:nvPicPr>
          <p:cNvPr id="7171" name="Picture 3"/>
          <p:cNvPicPr>
            <a:picLocks noGrp="1" noChangeAspect="1" noChangeArrowheads="1"/>
          </p:cNvPicPr>
          <p:nvPr>
            <p:ph idx="1"/>
          </p:nvPr>
        </p:nvPicPr>
        <p:blipFill>
          <a:blip r:embed="rId2" cstate="print"/>
          <a:srcRect/>
          <a:stretch>
            <a:fillRect/>
          </a:stretch>
        </p:blipFill>
        <p:spPr bwMode="auto">
          <a:xfrm>
            <a:off x="1945676" y="1988840"/>
            <a:ext cx="5218612" cy="3223943"/>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10</a:t>
            </a:fld>
            <a:endParaRPr lang="zh-TW"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區間</a:t>
            </a:r>
            <a:r>
              <a:rPr lang="zh-TW" altLang="en-US" dirty="0" smtClean="0"/>
              <a:t>估計</a:t>
            </a:r>
            <a:endParaRPr lang="zh-TW" altLang="en-US" dirty="0"/>
          </a:p>
        </p:txBody>
      </p:sp>
      <p:sp>
        <p:nvSpPr>
          <p:cNvPr id="3" name="內容版面配置區 2"/>
          <p:cNvSpPr>
            <a:spLocks noGrp="1"/>
          </p:cNvSpPr>
          <p:nvPr>
            <p:ph idx="1"/>
          </p:nvPr>
        </p:nvSpPr>
        <p:spPr/>
        <p:txBody>
          <a:bodyPr/>
          <a:lstStyle/>
          <a:p>
            <a:r>
              <a:rPr lang="zh-TW" altLang="en-US" dirty="0" smtClean="0"/>
              <a:t>在</a:t>
            </a:r>
            <a:r>
              <a:rPr lang="zh-TW" altLang="en-US" dirty="0" smtClean="0"/>
              <a:t>許多情況中，較偏好的是求得一個區間，使得在其中期望能找到參數的值。這樣的區間稱為一個</a:t>
            </a:r>
            <a:r>
              <a:rPr lang="zh-TW" altLang="en-US" b="1" dirty="0" smtClean="0"/>
              <a:t>區間估測 </a:t>
            </a:r>
            <a:r>
              <a:rPr lang="en-US" altLang="zh-TW" b="1" dirty="0" smtClean="0"/>
              <a:t>(interval estimate)</a:t>
            </a:r>
            <a:r>
              <a:rPr lang="zh-TW" altLang="en-US" dirty="0" smtClean="0"/>
              <a:t>。</a:t>
            </a:r>
            <a:endParaRPr lang="en-US" altLang="zh-TW" dirty="0" smtClean="0"/>
          </a:p>
          <a:p>
            <a:r>
              <a:rPr lang="zh-TW" altLang="en-US" dirty="0" smtClean="0"/>
              <a:t>區間估測依其長度表示點估測的準確度。</a:t>
            </a:r>
            <a:endParaRPr lang="zh-TW" altLang="en-US" dirty="0"/>
          </a:p>
        </p:txBody>
      </p:sp>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11</a:t>
            </a:fld>
            <a:endParaRPr lang="zh-TW"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區間</a:t>
            </a:r>
            <a:r>
              <a:rPr lang="zh-TW" altLang="en-US" dirty="0" smtClean="0"/>
              <a:t>估計值的</a:t>
            </a:r>
            <a:r>
              <a:rPr lang="zh-TW" altLang="en-US" dirty="0" smtClean="0"/>
              <a:t>解釋</a:t>
            </a:r>
            <a:endParaRPr lang="zh-TW" altLang="en-US" dirty="0"/>
          </a:p>
        </p:txBody>
      </p:sp>
      <p:sp>
        <p:nvSpPr>
          <p:cNvPr id="3" name="內容版面配置區 2"/>
          <p:cNvSpPr>
            <a:spLocks noGrp="1"/>
          </p:cNvSpPr>
          <p:nvPr>
            <p:ph idx="1"/>
          </p:nvPr>
        </p:nvSpPr>
        <p:spPr>
          <a:xfrm>
            <a:off x="323528" y="1196752"/>
            <a:ext cx="8496944" cy="5112568"/>
          </a:xfrm>
        </p:spPr>
        <p:txBody>
          <a:bodyPr/>
          <a:lstStyle/>
          <a:p>
            <a:r>
              <a:rPr lang="zh-TW" altLang="en-US" dirty="0" smtClean="0"/>
              <a:t>如果</a:t>
            </a:r>
            <a:r>
              <a:rPr lang="zh-TW" altLang="en-US" dirty="0" smtClean="0"/>
              <a:t>我們求     和    ，使得</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其中             ，則我們選擇到會產生一個包含 </a:t>
            </a:r>
            <a:r>
              <a:rPr lang="el-GR" altLang="zh-TW" i="1" dirty="0" smtClean="0"/>
              <a:t>θ</a:t>
            </a:r>
            <a:r>
              <a:rPr lang="zh-TW" altLang="en-US" dirty="0" smtClean="0"/>
              <a:t> 的區間之隨機樣本的機率為       </a:t>
            </a:r>
            <a:r>
              <a:rPr lang="zh-TW" altLang="en-US" dirty="0" smtClean="0"/>
              <a:t>。</a:t>
            </a:r>
            <a:endParaRPr lang="en-US" altLang="zh-TW" dirty="0" smtClean="0"/>
          </a:p>
          <a:p>
            <a:r>
              <a:rPr lang="zh-TW" altLang="en-US" dirty="0" smtClean="0"/>
              <a:t>從</a:t>
            </a:r>
            <a:r>
              <a:rPr lang="zh-TW" altLang="en-US" dirty="0" smtClean="0"/>
              <a:t>所選擇的樣本所計算出的區間                 </a:t>
            </a:r>
            <a:r>
              <a:rPr lang="zh-TW" altLang="en-US" dirty="0" smtClean="0"/>
              <a:t>稱為</a:t>
            </a:r>
            <a:r>
              <a:rPr lang="en-US" altLang="zh-TW" dirty="0" smtClean="0"/>
              <a:t/>
            </a:r>
            <a:br>
              <a:rPr lang="en-US" altLang="zh-TW" dirty="0" smtClean="0"/>
            </a:br>
            <a:r>
              <a:rPr lang="zh-TW" altLang="en-US" dirty="0" smtClean="0"/>
              <a:t>                  </a:t>
            </a:r>
            <a:r>
              <a:rPr lang="zh-TW" altLang="en-US" dirty="0" smtClean="0"/>
              <a:t>的</a:t>
            </a:r>
            <a:r>
              <a:rPr lang="zh-TW" altLang="en-US" b="1" dirty="0" smtClean="0"/>
              <a:t>信賴區間 </a:t>
            </a:r>
            <a:r>
              <a:rPr lang="en-US" altLang="zh-TW" b="1" dirty="0" smtClean="0"/>
              <a:t>(confidence interval)</a:t>
            </a:r>
            <a:r>
              <a:rPr lang="zh-TW" altLang="en-US" dirty="0" smtClean="0"/>
              <a:t>，小數       稱為</a:t>
            </a:r>
            <a:r>
              <a:rPr lang="zh-TW" altLang="en-US" b="1" dirty="0" smtClean="0"/>
              <a:t>信賴係數 </a:t>
            </a:r>
            <a:r>
              <a:rPr lang="en-US" altLang="zh-TW" b="1" dirty="0" smtClean="0"/>
              <a:t>(confidence coefficient)</a:t>
            </a:r>
            <a:r>
              <a:rPr lang="zh-TW" altLang="en-US" dirty="0" smtClean="0"/>
              <a:t>或是</a:t>
            </a:r>
            <a:r>
              <a:rPr lang="zh-TW" altLang="en-US" b="1" dirty="0" smtClean="0"/>
              <a:t>信賴度 </a:t>
            </a:r>
            <a:r>
              <a:rPr lang="en-US" altLang="zh-TW" b="1" dirty="0" smtClean="0"/>
              <a:t>(degree of confidence)</a:t>
            </a:r>
            <a:r>
              <a:rPr lang="zh-TW" altLang="en-US" dirty="0" smtClean="0"/>
              <a:t>， 且端點     和    稱為下和上</a:t>
            </a:r>
            <a:r>
              <a:rPr lang="zh-TW" altLang="en-US" b="1" dirty="0" smtClean="0"/>
              <a:t>信賴界限</a:t>
            </a:r>
            <a:r>
              <a:rPr lang="en-US" altLang="zh-TW" b="1" dirty="0" smtClean="0"/>
              <a:t>(confidence limits)</a:t>
            </a:r>
            <a:r>
              <a:rPr lang="zh-TW" altLang="en-US" dirty="0" smtClean="0"/>
              <a:t>。</a:t>
            </a:r>
          </a:p>
          <a:p>
            <a:endParaRPr lang="zh-TW" altLang="en-US" dirty="0"/>
          </a:p>
        </p:txBody>
      </p:sp>
      <p:graphicFrame>
        <p:nvGraphicFramePr>
          <p:cNvPr id="4" name="物件 3"/>
          <p:cNvGraphicFramePr>
            <a:graphicFrameLocks noChangeAspect="1"/>
          </p:cNvGraphicFramePr>
          <p:nvPr/>
        </p:nvGraphicFramePr>
        <p:xfrm>
          <a:off x="2699792" y="1268760"/>
          <a:ext cx="393700" cy="406400"/>
        </p:xfrm>
        <a:graphic>
          <a:graphicData uri="http://schemas.openxmlformats.org/presentationml/2006/ole">
            <p:oleObj spid="_x0000_s8194" name="方程式" r:id="rId3" imgW="393480" imgH="406080" progId="Equation.3">
              <p:embed/>
            </p:oleObj>
          </a:graphicData>
        </a:graphic>
      </p:graphicFrame>
      <p:graphicFrame>
        <p:nvGraphicFramePr>
          <p:cNvPr id="8195" name="Object 3"/>
          <p:cNvGraphicFramePr>
            <a:graphicFrameLocks noChangeAspect="1"/>
          </p:cNvGraphicFramePr>
          <p:nvPr/>
        </p:nvGraphicFramePr>
        <p:xfrm>
          <a:off x="3491880" y="1268760"/>
          <a:ext cx="419100" cy="419100"/>
        </p:xfrm>
        <a:graphic>
          <a:graphicData uri="http://schemas.openxmlformats.org/presentationml/2006/ole">
            <p:oleObj spid="_x0000_s8195" name="方程式" r:id="rId4" imgW="419040" imgH="419040" progId="Equation.3">
              <p:embed/>
            </p:oleObj>
          </a:graphicData>
        </a:graphic>
      </p:graphicFrame>
      <p:graphicFrame>
        <p:nvGraphicFramePr>
          <p:cNvPr id="6" name="物件 5"/>
          <p:cNvGraphicFramePr>
            <a:graphicFrameLocks noChangeAspect="1"/>
          </p:cNvGraphicFramePr>
          <p:nvPr/>
        </p:nvGraphicFramePr>
        <p:xfrm>
          <a:off x="2771800" y="1916832"/>
          <a:ext cx="2882900" cy="419100"/>
        </p:xfrm>
        <a:graphic>
          <a:graphicData uri="http://schemas.openxmlformats.org/presentationml/2006/ole">
            <p:oleObj spid="_x0000_s8196" name="方程式" r:id="rId5" imgW="2882880" imgH="419040" progId="Equation.3">
              <p:embed/>
            </p:oleObj>
          </a:graphicData>
        </a:graphic>
      </p:graphicFrame>
      <p:graphicFrame>
        <p:nvGraphicFramePr>
          <p:cNvPr id="7" name="物件 6"/>
          <p:cNvGraphicFramePr>
            <a:graphicFrameLocks noChangeAspect="1"/>
          </p:cNvGraphicFramePr>
          <p:nvPr/>
        </p:nvGraphicFramePr>
        <p:xfrm>
          <a:off x="1619672" y="2708920"/>
          <a:ext cx="1079500" cy="279400"/>
        </p:xfrm>
        <a:graphic>
          <a:graphicData uri="http://schemas.openxmlformats.org/presentationml/2006/ole">
            <p:oleObj spid="_x0000_s8197" name="方程式" r:id="rId6" imgW="1079280" imgH="279360" progId="Equation.3">
              <p:embed/>
            </p:oleObj>
          </a:graphicData>
        </a:graphic>
      </p:graphicFrame>
      <p:graphicFrame>
        <p:nvGraphicFramePr>
          <p:cNvPr id="8198" name="Object 6"/>
          <p:cNvGraphicFramePr>
            <a:graphicFrameLocks noChangeAspect="1"/>
          </p:cNvGraphicFramePr>
          <p:nvPr/>
        </p:nvGraphicFramePr>
        <p:xfrm>
          <a:off x="5364088" y="3140968"/>
          <a:ext cx="609600" cy="279400"/>
        </p:xfrm>
        <a:graphic>
          <a:graphicData uri="http://schemas.openxmlformats.org/presentationml/2006/ole">
            <p:oleObj spid="_x0000_s8198" name="方程式" r:id="rId7" imgW="609480" imgH="279360" progId="Equation.3">
              <p:embed/>
            </p:oleObj>
          </a:graphicData>
        </a:graphic>
      </p:graphicFrame>
      <p:graphicFrame>
        <p:nvGraphicFramePr>
          <p:cNvPr id="9" name="物件 8"/>
          <p:cNvGraphicFramePr>
            <a:graphicFrameLocks noChangeAspect="1"/>
          </p:cNvGraphicFramePr>
          <p:nvPr/>
        </p:nvGraphicFramePr>
        <p:xfrm>
          <a:off x="6212036" y="3717280"/>
          <a:ext cx="1384300" cy="431800"/>
        </p:xfrm>
        <a:graphic>
          <a:graphicData uri="http://schemas.openxmlformats.org/presentationml/2006/ole">
            <p:oleObj spid="_x0000_s8199" name="方程式" r:id="rId8" imgW="1384200" imgH="431640" progId="Equation.3">
              <p:embed/>
            </p:oleObj>
          </a:graphicData>
        </a:graphic>
      </p:graphicFrame>
      <p:graphicFrame>
        <p:nvGraphicFramePr>
          <p:cNvPr id="8201" name="Object 9"/>
          <p:cNvGraphicFramePr>
            <a:graphicFrameLocks noChangeAspect="1"/>
          </p:cNvGraphicFramePr>
          <p:nvPr/>
        </p:nvGraphicFramePr>
        <p:xfrm>
          <a:off x="7291536" y="5013176"/>
          <a:ext cx="304800" cy="419100"/>
        </p:xfrm>
        <a:graphic>
          <a:graphicData uri="http://schemas.openxmlformats.org/presentationml/2006/ole">
            <p:oleObj spid="_x0000_s8201" name="方程式" r:id="rId9" imgW="304560" imgH="419040" progId="Equation.3">
              <p:embed/>
            </p:oleObj>
          </a:graphicData>
        </a:graphic>
      </p:graphicFrame>
      <p:graphicFrame>
        <p:nvGraphicFramePr>
          <p:cNvPr id="8202" name="Object 10"/>
          <p:cNvGraphicFramePr>
            <a:graphicFrameLocks noChangeAspect="1"/>
          </p:cNvGraphicFramePr>
          <p:nvPr/>
        </p:nvGraphicFramePr>
        <p:xfrm>
          <a:off x="8058224" y="5013176"/>
          <a:ext cx="330200" cy="431800"/>
        </p:xfrm>
        <a:graphic>
          <a:graphicData uri="http://schemas.openxmlformats.org/presentationml/2006/ole">
            <p:oleObj spid="_x0000_s8202" name="方程式" r:id="rId10" imgW="330120" imgH="431640" progId="Equation.3">
              <p:embed/>
            </p:oleObj>
          </a:graphicData>
        </a:graphic>
      </p:graphicFrame>
      <p:graphicFrame>
        <p:nvGraphicFramePr>
          <p:cNvPr id="13" name="物件 12"/>
          <p:cNvGraphicFramePr>
            <a:graphicFrameLocks noChangeAspect="1"/>
          </p:cNvGraphicFramePr>
          <p:nvPr/>
        </p:nvGraphicFramePr>
        <p:xfrm>
          <a:off x="827584" y="4149080"/>
          <a:ext cx="1498600" cy="342900"/>
        </p:xfrm>
        <a:graphic>
          <a:graphicData uri="http://schemas.openxmlformats.org/presentationml/2006/ole">
            <p:oleObj spid="_x0000_s8203" name="方程式" r:id="rId11" imgW="1498320" imgH="342720" progId="Equation.3">
              <p:embed/>
            </p:oleObj>
          </a:graphicData>
        </a:graphic>
      </p:graphicFrame>
      <p:graphicFrame>
        <p:nvGraphicFramePr>
          <p:cNvPr id="8204" name="Object 12"/>
          <p:cNvGraphicFramePr>
            <a:graphicFrameLocks noChangeAspect="1"/>
          </p:cNvGraphicFramePr>
          <p:nvPr/>
        </p:nvGraphicFramePr>
        <p:xfrm>
          <a:off x="1115616" y="4653136"/>
          <a:ext cx="609600" cy="279400"/>
        </p:xfrm>
        <a:graphic>
          <a:graphicData uri="http://schemas.openxmlformats.org/presentationml/2006/ole">
            <p:oleObj spid="_x0000_s8204" name="方程式" r:id="rId12" imgW="609480" imgH="279360" progId="Equation.3">
              <p:embed/>
            </p:oleObj>
          </a:graphicData>
        </a:graphic>
      </p:graphicFrame>
      <p:sp>
        <p:nvSpPr>
          <p:cNvPr id="14" name="日期版面配置區 1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5" name="投影片編號版面配置區 14"/>
          <p:cNvSpPr>
            <a:spLocks noGrp="1"/>
          </p:cNvSpPr>
          <p:nvPr>
            <p:ph type="sldNum" sz="quarter" idx="12"/>
          </p:nvPr>
        </p:nvSpPr>
        <p:spPr/>
        <p:txBody>
          <a:bodyPr/>
          <a:lstStyle/>
          <a:p>
            <a:fld id="{3F1BE346-639A-4CE8-BB9A-C151839B4846}" type="slidenum">
              <a:rPr lang="zh-TW" altLang="en-US" smtClean="0"/>
              <a:pPr/>
              <a:t>12</a:t>
            </a:fld>
            <a:endParaRPr lang="zh-TW"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區間估計值的解釋</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因此，當             時，我們有一個 </a:t>
            </a:r>
            <a:r>
              <a:rPr lang="en-US" altLang="zh-TW" dirty="0" smtClean="0"/>
              <a:t>95% </a:t>
            </a:r>
            <a:r>
              <a:rPr lang="zh-TW" altLang="en-US" dirty="0" smtClean="0"/>
              <a:t>的信賴區間，而當            時，我們得到一個較寬的 </a:t>
            </a:r>
            <a:r>
              <a:rPr lang="en-US" altLang="zh-TW" dirty="0" smtClean="0"/>
              <a:t>99% </a:t>
            </a:r>
            <a:r>
              <a:rPr lang="zh-TW" altLang="en-US" dirty="0" smtClean="0"/>
              <a:t>信賴區間</a:t>
            </a:r>
            <a:r>
              <a:rPr lang="zh-TW" altLang="en-US" dirty="0" smtClean="0"/>
              <a:t>。</a:t>
            </a:r>
            <a:endParaRPr lang="en-US" altLang="zh-TW" dirty="0" smtClean="0"/>
          </a:p>
          <a:p>
            <a:r>
              <a:rPr lang="zh-TW" altLang="en-US" dirty="0" smtClean="0"/>
              <a:t>信賴</a:t>
            </a:r>
            <a:r>
              <a:rPr lang="zh-TW" altLang="en-US" dirty="0" smtClean="0"/>
              <a:t>區間越寬，我們對於該區間會包含未知參數可以越有信心。當然，對某電視機電晶體的平均壽命介於 </a:t>
            </a:r>
            <a:r>
              <a:rPr lang="en-US" altLang="zh-TW" dirty="0" smtClean="0"/>
              <a:t>6 </a:t>
            </a:r>
            <a:r>
              <a:rPr lang="zh-TW" altLang="en-US" dirty="0" smtClean="0"/>
              <a:t>年和 </a:t>
            </a:r>
            <a:r>
              <a:rPr lang="en-US" altLang="zh-TW" dirty="0" smtClean="0"/>
              <a:t>7 </a:t>
            </a:r>
            <a:r>
              <a:rPr lang="zh-TW" altLang="en-US" dirty="0" smtClean="0"/>
              <a:t>年之間有</a:t>
            </a:r>
            <a:r>
              <a:rPr lang="en-US" altLang="zh-TW" dirty="0" smtClean="0"/>
              <a:t>95% </a:t>
            </a:r>
            <a:r>
              <a:rPr lang="zh-TW" altLang="en-US" dirty="0" smtClean="0"/>
              <a:t>的信心。</a:t>
            </a:r>
            <a:endParaRPr lang="zh-TW" altLang="en-US" dirty="0"/>
          </a:p>
        </p:txBody>
      </p:sp>
      <p:graphicFrame>
        <p:nvGraphicFramePr>
          <p:cNvPr id="9218" name="Object 2"/>
          <p:cNvGraphicFramePr>
            <a:graphicFrameLocks noChangeAspect="1"/>
          </p:cNvGraphicFramePr>
          <p:nvPr/>
        </p:nvGraphicFramePr>
        <p:xfrm>
          <a:off x="2339975" y="1449388"/>
          <a:ext cx="1066800" cy="279400"/>
        </p:xfrm>
        <a:graphic>
          <a:graphicData uri="http://schemas.openxmlformats.org/presentationml/2006/ole">
            <p:oleObj spid="_x0000_s9218" name="方程式" r:id="rId3" imgW="1066680" imgH="279360" progId="Equation.3">
              <p:embed/>
            </p:oleObj>
          </a:graphicData>
        </a:graphic>
      </p:graphicFrame>
      <p:graphicFrame>
        <p:nvGraphicFramePr>
          <p:cNvPr id="9219" name="Object 3"/>
          <p:cNvGraphicFramePr>
            <a:graphicFrameLocks noChangeAspect="1"/>
          </p:cNvGraphicFramePr>
          <p:nvPr/>
        </p:nvGraphicFramePr>
        <p:xfrm>
          <a:off x="2339975" y="1878013"/>
          <a:ext cx="1054100" cy="279400"/>
        </p:xfrm>
        <a:graphic>
          <a:graphicData uri="http://schemas.openxmlformats.org/presentationml/2006/ole">
            <p:oleObj spid="_x0000_s9219" name="方程式" r:id="rId4" imgW="1054080" imgH="279360" progId="Equation.3">
              <p:embed/>
            </p:oleObj>
          </a:graphicData>
        </a:graphic>
      </p:graphicFrame>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13</a:t>
            </a:fld>
            <a:endParaRPr lang="zh-TW"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5.4</a:t>
            </a:r>
            <a:r>
              <a:rPr lang="zh-TW" altLang="en-US" dirty="0" smtClean="0"/>
              <a:t> 單樣本：估測平均數</a:t>
            </a:r>
            <a:endParaRPr lang="zh-TW" altLang="en-US" dirty="0"/>
          </a:p>
        </p:txBody>
      </p:sp>
      <p:sp>
        <p:nvSpPr>
          <p:cNvPr id="3" name="內容版面配置區 2"/>
          <p:cNvSpPr>
            <a:spLocks noGrp="1"/>
          </p:cNvSpPr>
          <p:nvPr>
            <p:ph idx="1"/>
          </p:nvPr>
        </p:nvSpPr>
        <p:spPr/>
        <p:txBody>
          <a:bodyPr/>
          <a:lstStyle/>
          <a:p>
            <a:r>
              <a:rPr lang="zh-TW" altLang="en-US" dirty="0" smtClean="0"/>
              <a:t>按照中央極限定理，我們可預期    的抽樣分布逼近具有平均數           和標準差                 的常態分布。寫出一個 </a:t>
            </a:r>
            <a:r>
              <a:rPr lang="en-US" altLang="zh-TW" i="1" dirty="0" smtClean="0"/>
              <a:t>z </a:t>
            </a:r>
            <a:r>
              <a:rPr lang="zh-TW" altLang="en-US" dirty="0" smtClean="0"/>
              <a:t>值     ，代表在此值以上我們求得常態曲線下有       的面積，則我們可從圖</a:t>
            </a:r>
            <a:r>
              <a:rPr lang="en-US" altLang="zh-TW" dirty="0" smtClean="0"/>
              <a:t>5.2 </a:t>
            </a:r>
            <a:r>
              <a:rPr lang="zh-TW" altLang="en-US" dirty="0" smtClean="0"/>
              <a:t>看到</a:t>
            </a:r>
            <a:r>
              <a:rPr lang="en-US" altLang="zh-TW" dirty="0" smtClean="0"/>
              <a:t/>
            </a:r>
            <a:br>
              <a:rPr lang="en-US" altLang="zh-TW" dirty="0" smtClean="0"/>
            </a:br>
            <a:r>
              <a:rPr lang="en-US" altLang="zh-TW" dirty="0" smtClean="0"/>
              <a:t/>
            </a:r>
            <a:br>
              <a:rPr lang="en-US" altLang="zh-TW" dirty="0" smtClean="0"/>
            </a:br>
            <a:r>
              <a:rPr lang="zh-TW" altLang="en-US" dirty="0" smtClean="0"/>
              <a:t>其中</a:t>
            </a:r>
          </a:p>
          <a:p>
            <a:endParaRPr lang="zh-TW" altLang="en-US" dirty="0"/>
          </a:p>
        </p:txBody>
      </p:sp>
      <p:graphicFrame>
        <p:nvGraphicFramePr>
          <p:cNvPr id="4" name="物件 3"/>
          <p:cNvGraphicFramePr>
            <a:graphicFrameLocks noChangeAspect="1"/>
          </p:cNvGraphicFramePr>
          <p:nvPr/>
        </p:nvGraphicFramePr>
        <p:xfrm>
          <a:off x="6139408" y="1412776"/>
          <a:ext cx="304800" cy="292100"/>
        </p:xfrm>
        <a:graphic>
          <a:graphicData uri="http://schemas.openxmlformats.org/presentationml/2006/ole">
            <p:oleObj spid="_x0000_s10242" name="方程式" r:id="rId3" imgW="304560" imgH="291960" progId="Equation.3">
              <p:embed/>
            </p:oleObj>
          </a:graphicData>
        </a:graphic>
      </p:graphicFrame>
      <p:graphicFrame>
        <p:nvGraphicFramePr>
          <p:cNvPr id="6" name="物件 5"/>
          <p:cNvGraphicFramePr>
            <a:graphicFrameLocks noChangeAspect="1"/>
          </p:cNvGraphicFramePr>
          <p:nvPr/>
        </p:nvGraphicFramePr>
        <p:xfrm>
          <a:off x="3500884" y="1844824"/>
          <a:ext cx="927100" cy="368300"/>
        </p:xfrm>
        <a:graphic>
          <a:graphicData uri="http://schemas.openxmlformats.org/presentationml/2006/ole">
            <p:oleObj spid="_x0000_s10243" name="方程式" r:id="rId4" imgW="927000" imgH="368280" progId="Equation.3">
              <p:embed/>
            </p:oleObj>
          </a:graphicData>
        </a:graphic>
      </p:graphicFrame>
      <p:graphicFrame>
        <p:nvGraphicFramePr>
          <p:cNvPr id="10244" name="Object 4"/>
          <p:cNvGraphicFramePr>
            <a:graphicFrameLocks noChangeAspect="1"/>
          </p:cNvGraphicFramePr>
          <p:nvPr/>
        </p:nvGraphicFramePr>
        <p:xfrm>
          <a:off x="6038428" y="1811164"/>
          <a:ext cx="1485900" cy="393700"/>
        </p:xfrm>
        <a:graphic>
          <a:graphicData uri="http://schemas.openxmlformats.org/presentationml/2006/ole">
            <p:oleObj spid="_x0000_s10244" name="方程式" r:id="rId5" imgW="1485720" imgH="393480" progId="Equation.3">
              <p:embed/>
            </p:oleObj>
          </a:graphicData>
        </a:graphic>
      </p:graphicFrame>
      <p:graphicFrame>
        <p:nvGraphicFramePr>
          <p:cNvPr id="8" name="物件 7"/>
          <p:cNvGraphicFramePr>
            <a:graphicFrameLocks noChangeAspect="1"/>
          </p:cNvGraphicFramePr>
          <p:nvPr/>
        </p:nvGraphicFramePr>
        <p:xfrm>
          <a:off x="4572000" y="2327920"/>
          <a:ext cx="495300" cy="381000"/>
        </p:xfrm>
        <a:graphic>
          <a:graphicData uri="http://schemas.openxmlformats.org/presentationml/2006/ole">
            <p:oleObj spid="_x0000_s10245" name="方程式" r:id="rId6" imgW="495000" imgH="380880" progId="Equation.3">
              <p:embed/>
            </p:oleObj>
          </a:graphicData>
        </a:graphic>
      </p:graphicFrame>
      <p:graphicFrame>
        <p:nvGraphicFramePr>
          <p:cNvPr id="9" name="物件 8"/>
          <p:cNvGraphicFramePr>
            <a:graphicFrameLocks noChangeAspect="1"/>
          </p:cNvGraphicFramePr>
          <p:nvPr/>
        </p:nvGraphicFramePr>
        <p:xfrm>
          <a:off x="4211638" y="2817813"/>
          <a:ext cx="571500" cy="279400"/>
        </p:xfrm>
        <a:graphic>
          <a:graphicData uri="http://schemas.openxmlformats.org/presentationml/2006/ole">
            <p:oleObj spid="_x0000_s10246" name="方程式" r:id="rId7" imgW="571320" imgH="279360" progId="Equation.3">
              <p:embed/>
            </p:oleObj>
          </a:graphicData>
        </a:graphic>
      </p:graphicFrame>
      <p:graphicFrame>
        <p:nvGraphicFramePr>
          <p:cNvPr id="10247" name="Object 7"/>
          <p:cNvGraphicFramePr>
            <a:graphicFrameLocks noChangeAspect="1"/>
          </p:cNvGraphicFramePr>
          <p:nvPr/>
        </p:nvGraphicFramePr>
        <p:xfrm>
          <a:off x="2933700" y="3552056"/>
          <a:ext cx="3276600" cy="381000"/>
        </p:xfrm>
        <a:graphic>
          <a:graphicData uri="http://schemas.openxmlformats.org/presentationml/2006/ole">
            <p:oleObj spid="_x0000_s10247" name="方程式" r:id="rId8" imgW="3276360" imgH="380880" progId="Equation.3">
              <p:embed/>
            </p:oleObj>
          </a:graphicData>
        </a:graphic>
      </p:graphicFrame>
      <p:graphicFrame>
        <p:nvGraphicFramePr>
          <p:cNvPr id="10248" name="Object 8"/>
          <p:cNvGraphicFramePr>
            <a:graphicFrameLocks noChangeAspect="1"/>
          </p:cNvGraphicFramePr>
          <p:nvPr/>
        </p:nvGraphicFramePr>
        <p:xfrm>
          <a:off x="3886572" y="4708624"/>
          <a:ext cx="1333500" cy="736600"/>
        </p:xfrm>
        <a:graphic>
          <a:graphicData uri="http://schemas.openxmlformats.org/presentationml/2006/ole">
            <p:oleObj spid="_x0000_s10248" name="方程式" r:id="rId9" imgW="1333440" imgH="736560" progId="Equation.3">
              <p:embed/>
            </p:oleObj>
          </a:graphicData>
        </a:graphic>
      </p:graphicFrame>
      <p:sp>
        <p:nvSpPr>
          <p:cNvPr id="11" name="日期版面配置區 10"/>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2" name="投影片編號版面配置區 11"/>
          <p:cNvSpPr>
            <a:spLocks noGrp="1"/>
          </p:cNvSpPr>
          <p:nvPr>
            <p:ph type="sldNum" sz="quarter" idx="12"/>
          </p:nvPr>
        </p:nvSpPr>
        <p:spPr/>
        <p:txBody>
          <a:bodyPr/>
          <a:lstStyle/>
          <a:p>
            <a:fld id="{3F1BE346-639A-4CE8-BB9A-C151839B4846}" type="slidenum">
              <a:rPr lang="zh-TW" altLang="en-US" smtClean="0"/>
              <a:pPr/>
              <a:t>14</a:t>
            </a:fld>
            <a:endParaRPr lang="zh-TW"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單樣本：估測平均數</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a:xfrm>
            <a:off x="323528" y="1412776"/>
            <a:ext cx="8496944" cy="4968552"/>
          </a:xfrm>
        </p:spPr>
        <p:txBody>
          <a:bodyPr/>
          <a:lstStyle/>
          <a:p>
            <a:r>
              <a:rPr lang="zh-TW" altLang="en-US" dirty="0" smtClean="0"/>
              <a:t>因此</a:t>
            </a:r>
            <a:endParaRPr lang="en-US" altLang="zh-TW" dirty="0" smtClean="0"/>
          </a:p>
          <a:p>
            <a:endParaRPr lang="en-US" altLang="zh-TW" dirty="0" smtClean="0"/>
          </a:p>
          <a:p>
            <a:pPr>
              <a:spcBef>
                <a:spcPts val="0"/>
              </a:spcBef>
            </a:pPr>
            <a:r>
              <a:rPr lang="zh-TW" altLang="en-US" dirty="0" smtClean="0"/>
              <a:t>                                                       ，一個大小為 </a:t>
            </a:r>
            <a:r>
              <a:rPr lang="en-US" altLang="zh-TW" i="1" dirty="0" smtClean="0"/>
              <a:t>n</a:t>
            </a:r>
            <a:br>
              <a:rPr lang="en-US" altLang="zh-TW" i="1" dirty="0" smtClean="0"/>
            </a:br>
            <a:r>
              <a:rPr lang="en-US" altLang="zh-TW" i="1" dirty="0" smtClean="0"/>
              <a:t/>
            </a:r>
            <a:br>
              <a:rPr lang="en-US" altLang="zh-TW" i="1" dirty="0" smtClean="0"/>
            </a:br>
            <a:r>
              <a:rPr lang="zh-TW" altLang="en-US" dirty="0" smtClean="0"/>
              <a:t>的隨機樣本從已知變異數為 </a:t>
            </a:r>
            <a:r>
              <a:rPr lang="el-GR" altLang="zh-TW" i="1" dirty="0" smtClean="0"/>
              <a:t>σ</a:t>
            </a:r>
            <a:r>
              <a:rPr lang="en-US" altLang="zh-TW" baseline="30000" dirty="0" smtClean="0"/>
              <a:t>2</a:t>
            </a:r>
            <a:r>
              <a:rPr lang="zh-TW" altLang="en-US" dirty="0" smtClean="0"/>
              <a:t> 的一個母體中選取出，且平均數    經計算而得到以下                的信賴區間。</a:t>
            </a:r>
            <a:endParaRPr lang="zh-TW" altLang="en-US" dirty="0"/>
          </a:p>
        </p:txBody>
      </p:sp>
      <p:graphicFrame>
        <p:nvGraphicFramePr>
          <p:cNvPr id="7" name="物件 6"/>
          <p:cNvGraphicFramePr>
            <a:graphicFrameLocks noChangeAspect="1"/>
          </p:cNvGraphicFramePr>
          <p:nvPr/>
        </p:nvGraphicFramePr>
        <p:xfrm>
          <a:off x="1691680" y="1340768"/>
          <a:ext cx="3848100" cy="736600"/>
        </p:xfrm>
        <a:graphic>
          <a:graphicData uri="http://schemas.openxmlformats.org/presentationml/2006/ole">
            <p:oleObj spid="_x0000_s11268" name="方程式" r:id="rId3" imgW="3848040" imgH="736560" progId="Equation.3">
              <p:embed/>
            </p:oleObj>
          </a:graphicData>
        </a:graphic>
      </p:graphicFrame>
      <p:graphicFrame>
        <p:nvGraphicFramePr>
          <p:cNvPr id="11270" name="Object 6"/>
          <p:cNvGraphicFramePr>
            <a:graphicFrameLocks noChangeAspect="1"/>
          </p:cNvGraphicFramePr>
          <p:nvPr/>
        </p:nvGraphicFramePr>
        <p:xfrm>
          <a:off x="827584" y="2420888"/>
          <a:ext cx="5029200" cy="736600"/>
        </p:xfrm>
        <a:graphic>
          <a:graphicData uri="http://schemas.openxmlformats.org/presentationml/2006/ole">
            <p:oleObj spid="_x0000_s11270" name="方程式" r:id="rId4" imgW="5029200" imgH="736560" progId="Equation.3">
              <p:embed/>
            </p:oleObj>
          </a:graphicData>
        </a:graphic>
      </p:graphicFrame>
      <p:graphicFrame>
        <p:nvGraphicFramePr>
          <p:cNvPr id="10" name="物件 9"/>
          <p:cNvGraphicFramePr>
            <a:graphicFrameLocks noChangeAspect="1"/>
          </p:cNvGraphicFramePr>
          <p:nvPr/>
        </p:nvGraphicFramePr>
        <p:xfrm>
          <a:off x="3492004" y="3979788"/>
          <a:ext cx="215900" cy="241300"/>
        </p:xfrm>
        <a:graphic>
          <a:graphicData uri="http://schemas.openxmlformats.org/presentationml/2006/ole">
            <p:oleObj spid="_x0000_s11271" name="方程式" r:id="rId5" imgW="215640" imgH="241200" progId="Equation.3">
              <p:embed/>
            </p:oleObj>
          </a:graphicData>
        </a:graphic>
      </p:graphicFrame>
      <p:graphicFrame>
        <p:nvGraphicFramePr>
          <p:cNvPr id="11272" name="Object 8"/>
          <p:cNvGraphicFramePr>
            <a:graphicFrameLocks noChangeAspect="1"/>
          </p:cNvGraphicFramePr>
          <p:nvPr/>
        </p:nvGraphicFramePr>
        <p:xfrm>
          <a:off x="6948264" y="3950196"/>
          <a:ext cx="1498600" cy="342900"/>
        </p:xfrm>
        <a:graphic>
          <a:graphicData uri="http://schemas.openxmlformats.org/presentationml/2006/ole">
            <p:oleObj spid="_x0000_s11272" name="方程式" r:id="rId6" imgW="1498320" imgH="342720" progId="Equation.3">
              <p:embed/>
            </p:oleObj>
          </a:graphicData>
        </a:graphic>
      </p:graphicFrame>
      <p:pic>
        <p:nvPicPr>
          <p:cNvPr id="12" name="Picture 2"/>
          <p:cNvPicPr>
            <a:picLocks noChangeAspect="1" noChangeArrowheads="1"/>
          </p:cNvPicPr>
          <p:nvPr/>
        </p:nvPicPr>
        <p:blipFill>
          <a:blip r:embed="rId7" cstate="print"/>
          <a:srcRect/>
          <a:stretch>
            <a:fillRect/>
          </a:stretch>
        </p:blipFill>
        <p:spPr bwMode="auto">
          <a:xfrm>
            <a:off x="3028885" y="4365104"/>
            <a:ext cx="4279419" cy="2400275"/>
          </a:xfrm>
          <a:prstGeom prst="rect">
            <a:avLst/>
          </a:prstGeom>
          <a:noFill/>
          <a:ln w="9525">
            <a:noFill/>
            <a:miter lim="800000"/>
            <a:headEnd/>
            <a:tailEnd/>
          </a:ln>
          <a:effectLst/>
        </p:spPr>
      </p:pic>
      <p:sp>
        <p:nvSpPr>
          <p:cNvPr id="9" name="日期版面配置區 8"/>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15</a:t>
            </a:fld>
            <a:endParaRPr lang="zh-TW"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單樣本：估測平均數</a:t>
            </a:r>
            <a:r>
              <a:rPr lang="en-US" altLang="zh-TW" dirty="0" smtClean="0"/>
              <a:t>(</a:t>
            </a:r>
            <a:r>
              <a:rPr lang="zh-TW" altLang="en-US" dirty="0" smtClean="0"/>
              <a:t>續</a:t>
            </a:r>
            <a:r>
              <a:rPr lang="en-US" altLang="zh-TW" dirty="0" smtClean="0"/>
              <a:t>)</a:t>
            </a:r>
            <a:endParaRPr lang="zh-TW" altLang="en-US" dirty="0"/>
          </a:p>
        </p:txBody>
      </p:sp>
      <p:sp>
        <p:nvSpPr>
          <p:cNvPr id="7" name="內容版面配置區 6"/>
          <p:cNvSpPr>
            <a:spLocks noGrp="1"/>
          </p:cNvSpPr>
          <p:nvPr>
            <p:ph idx="1"/>
          </p:nvPr>
        </p:nvSpPr>
        <p:spPr>
          <a:xfrm>
            <a:off x="323528" y="3933056"/>
            <a:ext cx="8496944" cy="2304256"/>
          </a:xfrm>
        </p:spPr>
        <p:txBody>
          <a:bodyPr/>
          <a:lstStyle/>
          <a:p>
            <a:r>
              <a:rPr lang="zh-TW" altLang="en-US" sz="2800" dirty="0" smtClean="0"/>
              <a:t>定義於</a:t>
            </a:r>
            <a:r>
              <a:rPr lang="en-US" altLang="zh-TW" sz="2800" dirty="0" smtClean="0"/>
              <a:t>5.3 </a:t>
            </a:r>
            <a:r>
              <a:rPr lang="zh-TW" altLang="en-US" sz="2800" dirty="0" smtClean="0"/>
              <a:t>節中之隨機變數     和     的值為信賴界限</a:t>
            </a:r>
            <a:r>
              <a:rPr lang="en-US" altLang="zh-TW" sz="2800" dirty="0" smtClean="0"/>
              <a:t/>
            </a:r>
            <a:br>
              <a:rPr lang="en-US" altLang="zh-TW" sz="2800" dirty="0" smtClean="0"/>
            </a:br>
            <a:r>
              <a:rPr lang="en-US" altLang="zh-TW" sz="2800" dirty="0" smtClean="0"/>
              <a:t/>
            </a:r>
            <a:br>
              <a:rPr lang="en-US" altLang="zh-TW" sz="2800" dirty="0" smtClean="0"/>
            </a:br>
            <a:r>
              <a:rPr lang="en-US" altLang="zh-TW" sz="2800" dirty="0" smtClean="0"/>
              <a:t/>
            </a:r>
            <a:br>
              <a:rPr lang="en-US" altLang="zh-TW" sz="2800" dirty="0" smtClean="0"/>
            </a:br>
            <a:r>
              <a:rPr lang="zh-TW" altLang="en-US" sz="2800" dirty="0" smtClean="0"/>
              <a:t>不同的樣本會產生不同的    值，因而對於參數 </a:t>
            </a:r>
            <a:r>
              <a:rPr lang="el-GR" altLang="zh-TW" sz="2800" i="1" dirty="0" smtClean="0"/>
              <a:t>μ</a:t>
            </a:r>
            <a:r>
              <a:rPr lang="zh-TW" altLang="en-US" sz="2800" dirty="0" smtClean="0"/>
              <a:t> 產生不同的區間估測，如圖</a:t>
            </a:r>
            <a:r>
              <a:rPr lang="en-US" altLang="zh-TW" sz="2800" dirty="0" smtClean="0"/>
              <a:t>5.3 </a:t>
            </a:r>
            <a:r>
              <a:rPr lang="zh-TW" altLang="en-US" sz="2800" dirty="0" smtClean="0"/>
              <a:t>中所示。每個區間的中心點表示對於該隨機樣本的點估測    的位置。</a:t>
            </a:r>
            <a:endParaRPr lang="zh-TW" altLang="en-US" dirty="0"/>
          </a:p>
        </p:txBody>
      </p:sp>
      <p:pic>
        <p:nvPicPr>
          <p:cNvPr id="8" name="Picture 2"/>
          <p:cNvPicPr>
            <a:picLocks noChangeAspect="1" noChangeArrowheads="1"/>
          </p:cNvPicPr>
          <p:nvPr/>
        </p:nvPicPr>
        <p:blipFill>
          <a:blip r:embed="rId3" cstate="print"/>
          <a:srcRect/>
          <a:stretch>
            <a:fillRect/>
          </a:stretch>
        </p:blipFill>
        <p:spPr bwMode="auto">
          <a:xfrm>
            <a:off x="611560" y="1268760"/>
            <a:ext cx="7992000" cy="2604263"/>
          </a:xfrm>
          <a:prstGeom prst="rect">
            <a:avLst/>
          </a:prstGeom>
          <a:noFill/>
          <a:ln w="9525">
            <a:noFill/>
            <a:miter lim="800000"/>
            <a:headEnd/>
            <a:tailEnd/>
          </a:ln>
          <a:effectLst/>
        </p:spPr>
      </p:pic>
      <p:graphicFrame>
        <p:nvGraphicFramePr>
          <p:cNvPr id="12291" name="Object 3"/>
          <p:cNvGraphicFramePr>
            <a:graphicFrameLocks noChangeAspect="1"/>
          </p:cNvGraphicFramePr>
          <p:nvPr/>
        </p:nvGraphicFramePr>
        <p:xfrm>
          <a:off x="4932040" y="4018012"/>
          <a:ext cx="393700" cy="406400"/>
        </p:xfrm>
        <a:graphic>
          <a:graphicData uri="http://schemas.openxmlformats.org/presentationml/2006/ole">
            <p:oleObj spid="_x0000_s12291" name="方程式" r:id="rId4" imgW="393480" imgH="406080" progId="Equation.3">
              <p:embed/>
            </p:oleObj>
          </a:graphicData>
        </a:graphic>
      </p:graphicFrame>
      <p:graphicFrame>
        <p:nvGraphicFramePr>
          <p:cNvPr id="12292" name="Object 4"/>
          <p:cNvGraphicFramePr>
            <a:graphicFrameLocks noChangeAspect="1"/>
          </p:cNvGraphicFramePr>
          <p:nvPr/>
        </p:nvGraphicFramePr>
        <p:xfrm>
          <a:off x="5652120" y="4018012"/>
          <a:ext cx="419100" cy="419100"/>
        </p:xfrm>
        <a:graphic>
          <a:graphicData uri="http://schemas.openxmlformats.org/presentationml/2006/ole">
            <p:oleObj spid="_x0000_s12292" name="方程式" r:id="rId5" imgW="419040" imgH="419040" progId="Equation.3">
              <p:embed/>
            </p:oleObj>
          </a:graphicData>
        </a:graphic>
      </p:graphicFrame>
      <p:graphicFrame>
        <p:nvGraphicFramePr>
          <p:cNvPr id="11" name="物件 10"/>
          <p:cNvGraphicFramePr>
            <a:graphicFrameLocks noChangeAspect="1"/>
          </p:cNvGraphicFramePr>
          <p:nvPr/>
        </p:nvGraphicFramePr>
        <p:xfrm>
          <a:off x="2311400" y="4437112"/>
          <a:ext cx="4521200" cy="736600"/>
        </p:xfrm>
        <a:graphic>
          <a:graphicData uri="http://schemas.openxmlformats.org/presentationml/2006/ole">
            <p:oleObj spid="_x0000_s12293" name="方程式" r:id="rId6" imgW="4520880" imgH="736560" progId="Equation.3">
              <p:embed/>
            </p:oleObj>
          </a:graphicData>
        </a:graphic>
      </p:graphicFrame>
      <p:graphicFrame>
        <p:nvGraphicFramePr>
          <p:cNvPr id="12294" name="Object 6"/>
          <p:cNvGraphicFramePr>
            <a:graphicFrameLocks noChangeAspect="1"/>
          </p:cNvGraphicFramePr>
          <p:nvPr/>
        </p:nvGraphicFramePr>
        <p:xfrm>
          <a:off x="4749800" y="5373688"/>
          <a:ext cx="215900" cy="241300"/>
        </p:xfrm>
        <a:graphic>
          <a:graphicData uri="http://schemas.openxmlformats.org/presentationml/2006/ole">
            <p:oleObj spid="_x0000_s12294" name="方程式" r:id="rId7" imgW="215640" imgH="241200" progId="Equation.3">
              <p:embed/>
            </p:oleObj>
          </a:graphicData>
        </a:graphic>
      </p:graphicFrame>
      <p:graphicFrame>
        <p:nvGraphicFramePr>
          <p:cNvPr id="12295" name="Object 7"/>
          <p:cNvGraphicFramePr>
            <a:graphicFrameLocks noChangeAspect="1"/>
          </p:cNvGraphicFramePr>
          <p:nvPr/>
        </p:nvGraphicFramePr>
        <p:xfrm>
          <a:off x="6516216" y="6237312"/>
          <a:ext cx="215900" cy="241300"/>
        </p:xfrm>
        <a:graphic>
          <a:graphicData uri="http://schemas.openxmlformats.org/presentationml/2006/ole">
            <p:oleObj spid="_x0000_s12295" name="方程式" r:id="rId8" imgW="215640" imgH="241200" progId="Equation.3">
              <p:embed/>
            </p:oleObj>
          </a:graphicData>
        </a:graphic>
      </p:graphicFrame>
      <p:sp>
        <p:nvSpPr>
          <p:cNvPr id="10" name="日期版面配置區 9"/>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2" name="投影片編號版面配置區 11"/>
          <p:cNvSpPr>
            <a:spLocks noGrp="1"/>
          </p:cNvSpPr>
          <p:nvPr>
            <p:ph type="sldNum" sz="quarter" idx="12"/>
          </p:nvPr>
        </p:nvSpPr>
        <p:spPr/>
        <p:txBody>
          <a:bodyPr/>
          <a:lstStyle/>
          <a:p>
            <a:fld id="{3F1BE346-639A-4CE8-BB9A-C151839B4846}" type="slidenum">
              <a:rPr lang="zh-TW" altLang="en-US" smtClean="0"/>
              <a:pPr/>
              <a:t>16</a:t>
            </a:fld>
            <a:endParaRPr lang="zh-TW"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單樣本：估測平均數</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a:xfrm>
            <a:off x="323528" y="5517232"/>
            <a:ext cx="8496944" cy="1008112"/>
          </a:xfrm>
        </p:spPr>
        <p:txBody>
          <a:bodyPr/>
          <a:lstStyle/>
          <a:p>
            <a:r>
              <a:rPr lang="zh-TW" altLang="en-US" dirty="0" smtClean="0"/>
              <a:t>一般而言，對於     的選擇，區間                 會涵蓋 </a:t>
            </a:r>
            <a:r>
              <a:rPr lang="el-GR" altLang="zh-TW" i="1" dirty="0" smtClean="0"/>
              <a:t>μ</a:t>
            </a:r>
            <a:r>
              <a:rPr lang="zh-TW" altLang="en-US" dirty="0" smtClean="0"/>
              <a:t>。</a:t>
            </a:r>
          </a:p>
        </p:txBody>
      </p:sp>
      <p:pic>
        <p:nvPicPr>
          <p:cNvPr id="6" name="Picture 2"/>
          <p:cNvPicPr>
            <a:picLocks noChangeAspect="1" noChangeArrowheads="1"/>
          </p:cNvPicPr>
          <p:nvPr/>
        </p:nvPicPr>
        <p:blipFill>
          <a:blip r:embed="rId3" cstate="print"/>
          <a:srcRect/>
          <a:stretch>
            <a:fillRect/>
          </a:stretch>
        </p:blipFill>
        <p:spPr bwMode="auto">
          <a:xfrm>
            <a:off x="2123728" y="1303260"/>
            <a:ext cx="4824536" cy="4069956"/>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3419872" y="5589240"/>
          <a:ext cx="495300" cy="381000"/>
        </p:xfrm>
        <a:graphic>
          <a:graphicData uri="http://schemas.openxmlformats.org/presentationml/2006/ole">
            <p:oleObj spid="_x0000_s13315" name="方程式" r:id="rId4" imgW="495000" imgH="380880" progId="Equation.3">
              <p:embed/>
            </p:oleObj>
          </a:graphicData>
        </a:graphic>
      </p:graphicFrame>
      <p:graphicFrame>
        <p:nvGraphicFramePr>
          <p:cNvPr id="13316" name="Object 4"/>
          <p:cNvGraphicFramePr>
            <a:graphicFrameLocks noChangeAspect="1"/>
          </p:cNvGraphicFramePr>
          <p:nvPr/>
        </p:nvGraphicFramePr>
        <p:xfrm>
          <a:off x="6228184" y="5661248"/>
          <a:ext cx="1498600" cy="342900"/>
        </p:xfrm>
        <a:graphic>
          <a:graphicData uri="http://schemas.openxmlformats.org/presentationml/2006/ole">
            <p:oleObj spid="_x0000_s13316" name="方程式" r:id="rId5" imgW="1498320" imgH="342720" progId="Equation.3">
              <p:embed/>
            </p:oleObj>
          </a:graphicData>
        </a:graphic>
      </p:graphicFrame>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3F1BE346-639A-4CE8-BB9A-C151839B4846}" type="slidenum">
              <a:rPr lang="zh-TW" altLang="en-US" smtClean="0"/>
              <a:pPr/>
              <a:t>17</a:t>
            </a:fld>
            <a:endParaRPr lang="zh-TW"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5.3</a:t>
            </a:r>
            <a:endParaRPr lang="zh-TW" altLang="en-US" dirty="0"/>
          </a:p>
        </p:txBody>
      </p:sp>
      <p:pic>
        <p:nvPicPr>
          <p:cNvPr id="14338" name="Picture 2"/>
          <p:cNvPicPr>
            <a:picLocks noGrp="1" noChangeAspect="1" noChangeArrowheads="1"/>
          </p:cNvPicPr>
          <p:nvPr>
            <p:ph idx="1"/>
          </p:nvPr>
        </p:nvPicPr>
        <p:blipFill>
          <a:blip r:embed="rId2" cstate="print"/>
          <a:srcRect b="72598"/>
          <a:stretch>
            <a:fillRect/>
          </a:stretch>
        </p:blipFill>
        <p:spPr bwMode="auto">
          <a:xfrm>
            <a:off x="540440" y="1268760"/>
            <a:ext cx="7992000" cy="1579789"/>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28772" b="9588"/>
          <a:stretch>
            <a:fillRect/>
          </a:stretch>
        </p:blipFill>
        <p:spPr bwMode="auto">
          <a:xfrm>
            <a:off x="540440" y="2924944"/>
            <a:ext cx="7992000" cy="3553669"/>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18</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5.3(</a:t>
            </a:r>
            <a:r>
              <a:rPr lang="zh-TW" altLang="en-US" dirty="0" smtClean="0"/>
              <a:t>續</a:t>
            </a:r>
            <a:r>
              <a:rPr lang="en-US" altLang="zh-TW" dirty="0" smtClean="0"/>
              <a:t>)</a:t>
            </a:r>
            <a:endParaRPr lang="zh-TW" altLang="en-US" dirty="0"/>
          </a:p>
        </p:txBody>
      </p:sp>
      <p:pic>
        <p:nvPicPr>
          <p:cNvPr id="15362" name="Picture 2"/>
          <p:cNvPicPr>
            <a:picLocks noGrp="1" noChangeAspect="1" noChangeArrowheads="1"/>
          </p:cNvPicPr>
          <p:nvPr>
            <p:ph idx="1"/>
          </p:nvPr>
        </p:nvPicPr>
        <p:blipFill>
          <a:blip r:embed="rId2" cstate="print"/>
          <a:srcRect/>
          <a:stretch>
            <a:fillRect/>
          </a:stretch>
        </p:blipFill>
        <p:spPr bwMode="auto">
          <a:xfrm>
            <a:off x="539552" y="1916833"/>
            <a:ext cx="7992000" cy="1124657"/>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t="94361"/>
          <a:stretch>
            <a:fillRect/>
          </a:stretch>
        </p:blipFill>
        <p:spPr bwMode="auto">
          <a:xfrm>
            <a:off x="547936" y="1404392"/>
            <a:ext cx="7992000" cy="325077"/>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19</a:t>
            </a:fld>
            <a:endParaRPr lang="zh-TW"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本章大綱</a:t>
            </a:r>
            <a:endParaRPr lang="zh-TW" altLang="en-US" dirty="0"/>
          </a:p>
        </p:txBody>
      </p:sp>
      <p:sp>
        <p:nvSpPr>
          <p:cNvPr id="3" name="內容版面配置區 2"/>
          <p:cNvSpPr>
            <a:spLocks noGrp="1"/>
          </p:cNvSpPr>
          <p:nvPr>
            <p:ph idx="1"/>
          </p:nvPr>
        </p:nvSpPr>
        <p:spPr>
          <a:xfrm>
            <a:off x="323528" y="1196752"/>
            <a:ext cx="8496944" cy="5112568"/>
          </a:xfrm>
        </p:spPr>
        <p:txBody>
          <a:bodyPr/>
          <a:lstStyle/>
          <a:p>
            <a:r>
              <a:rPr lang="en-US" altLang="zh-TW" sz="2300" dirty="0" smtClean="0"/>
              <a:t>5.1 </a:t>
            </a:r>
            <a:r>
              <a:rPr lang="zh-TW" altLang="en-US" sz="2300" dirty="0" smtClean="0"/>
              <a:t>簡介</a:t>
            </a:r>
            <a:endParaRPr lang="en-US" altLang="zh-TW" sz="2300" dirty="0" smtClean="0"/>
          </a:p>
          <a:p>
            <a:r>
              <a:rPr lang="en-US" altLang="zh-TW" sz="2300" dirty="0" smtClean="0"/>
              <a:t>5.2 </a:t>
            </a:r>
            <a:r>
              <a:rPr lang="zh-TW" altLang="en-US" sz="2300" dirty="0" smtClean="0"/>
              <a:t>統計學推論</a:t>
            </a:r>
            <a:endParaRPr lang="en-US" altLang="zh-TW" sz="2300" dirty="0" smtClean="0"/>
          </a:p>
          <a:p>
            <a:r>
              <a:rPr lang="en-US" altLang="zh-TW" sz="2300" dirty="0" smtClean="0"/>
              <a:t>5.3 </a:t>
            </a:r>
            <a:r>
              <a:rPr lang="zh-TW" altLang="en-US" sz="2300" dirty="0" smtClean="0"/>
              <a:t>古典的估測方法</a:t>
            </a:r>
            <a:endParaRPr lang="en-US" altLang="zh-TW" sz="2300" dirty="0" smtClean="0"/>
          </a:p>
          <a:p>
            <a:r>
              <a:rPr lang="en-US" altLang="zh-TW" sz="2300" dirty="0" smtClean="0"/>
              <a:t>5.4 </a:t>
            </a:r>
            <a:r>
              <a:rPr lang="zh-TW" altLang="en-US" sz="2300" dirty="0" smtClean="0"/>
              <a:t>單樣本：估測平均數</a:t>
            </a:r>
            <a:endParaRPr lang="en-US" altLang="zh-TW" sz="2300" dirty="0" smtClean="0"/>
          </a:p>
          <a:p>
            <a:r>
              <a:rPr lang="en-US" altLang="zh-TW" sz="2300" dirty="0" smtClean="0"/>
              <a:t>5.5 </a:t>
            </a:r>
            <a:r>
              <a:rPr lang="zh-TW" altLang="en-US" sz="2300" dirty="0" smtClean="0"/>
              <a:t>點估測的標準誤差</a:t>
            </a:r>
            <a:endParaRPr lang="en-US" altLang="zh-TW" sz="2300" dirty="0" smtClean="0"/>
          </a:p>
          <a:p>
            <a:r>
              <a:rPr lang="en-US" altLang="zh-TW" sz="2300" dirty="0" smtClean="0"/>
              <a:t>5.6 </a:t>
            </a:r>
            <a:r>
              <a:rPr lang="zh-TW" altLang="en-US" sz="2300" dirty="0" smtClean="0"/>
              <a:t>預測區間</a:t>
            </a:r>
            <a:endParaRPr lang="en-US" altLang="zh-TW" sz="2300" dirty="0" smtClean="0"/>
          </a:p>
          <a:p>
            <a:r>
              <a:rPr lang="en-US" altLang="zh-TW" sz="2300" dirty="0" smtClean="0"/>
              <a:t>5.7 </a:t>
            </a:r>
            <a:r>
              <a:rPr lang="zh-TW" altLang="en-US" sz="2300" dirty="0" smtClean="0"/>
              <a:t>允差界限</a:t>
            </a:r>
            <a:endParaRPr lang="en-US" altLang="zh-TW" sz="2300" dirty="0" smtClean="0"/>
          </a:p>
          <a:p>
            <a:r>
              <a:rPr lang="en-US" altLang="zh-TW" sz="2300" dirty="0" smtClean="0"/>
              <a:t>5.8 </a:t>
            </a:r>
            <a:r>
              <a:rPr lang="zh-TW" altLang="en-US" sz="2300" dirty="0" smtClean="0"/>
              <a:t>雙樣本：估測兩個平均數之間的差異</a:t>
            </a:r>
            <a:endParaRPr lang="en-US" altLang="zh-TW" sz="2300" dirty="0" smtClean="0"/>
          </a:p>
          <a:p>
            <a:r>
              <a:rPr lang="en-US" altLang="zh-TW" sz="2300" dirty="0" smtClean="0"/>
              <a:t>5.9 </a:t>
            </a:r>
            <a:r>
              <a:rPr lang="zh-TW" altLang="en-US" sz="2300" dirty="0" smtClean="0"/>
              <a:t>成對觀察</a:t>
            </a:r>
            <a:endParaRPr lang="en-US" altLang="zh-TW" sz="2300" dirty="0" smtClean="0"/>
          </a:p>
          <a:p>
            <a:r>
              <a:rPr lang="en-US" altLang="zh-TW" sz="2300" dirty="0" smtClean="0"/>
              <a:t>5.10 </a:t>
            </a:r>
            <a:r>
              <a:rPr lang="zh-TW" altLang="en-US" sz="2300" dirty="0" smtClean="0"/>
              <a:t>單一樣本：估測一個比例</a:t>
            </a:r>
            <a:endParaRPr lang="en-US" altLang="zh-TW" sz="2300" dirty="0" smtClean="0"/>
          </a:p>
          <a:p>
            <a:r>
              <a:rPr lang="en-US" altLang="zh-TW" sz="2300" dirty="0" smtClean="0"/>
              <a:t>5.11 </a:t>
            </a:r>
            <a:r>
              <a:rPr lang="zh-TW" altLang="en-US" sz="2300" dirty="0" smtClean="0"/>
              <a:t>雙樣本：估測兩個比例之間的差　</a:t>
            </a:r>
          </a:p>
          <a:p>
            <a:r>
              <a:rPr lang="en-US" altLang="zh-TW" sz="2300" dirty="0" smtClean="0"/>
              <a:t>5.12 </a:t>
            </a:r>
            <a:r>
              <a:rPr lang="zh-TW" altLang="en-US" sz="2300" dirty="0" smtClean="0"/>
              <a:t>單一樣本：估測變異數</a:t>
            </a:r>
            <a:endParaRPr lang="en-US" altLang="zh-TW" sz="2300" dirty="0" smtClean="0"/>
          </a:p>
          <a:p>
            <a:r>
              <a:rPr lang="en-US" altLang="zh-TW" sz="2300" dirty="0" smtClean="0"/>
              <a:t>5.13 </a:t>
            </a:r>
            <a:r>
              <a:rPr lang="zh-TW" altLang="en-US" sz="2300" dirty="0" smtClean="0"/>
              <a:t>潛在的誤解和危害；和其他各章教材的關係</a:t>
            </a:r>
            <a:endParaRPr lang="zh-TW" altLang="en-US" sz="2300" dirty="0"/>
          </a:p>
        </p:txBody>
      </p:sp>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2</a:t>
            </a:fld>
            <a:endParaRPr lang="zh-TW"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單樣本：估測平均數</a:t>
            </a:r>
            <a:r>
              <a:rPr lang="en-US" altLang="zh-TW" dirty="0" smtClean="0"/>
              <a:t>(</a:t>
            </a:r>
            <a:r>
              <a:rPr lang="zh-TW" altLang="en-US" dirty="0" smtClean="0"/>
              <a:t>續</a:t>
            </a:r>
            <a:r>
              <a:rPr lang="en-US" altLang="zh-TW" dirty="0" smtClean="0"/>
              <a:t>)</a:t>
            </a:r>
            <a:endParaRPr lang="zh-TW" altLang="en-US" dirty="0"/>
          </a:p>
        </p:txBody>
      </p:sp>
      <p:pic>
        <p:nvPicPr>
          <p:cNvPr id="16386" name="Picture 2"/>
          <p:cNvPicPr>
            <a:picLocks noGrp="1" noChangeAspect="1" noChangeArrowheads="1"/>
          </p:cNvPicPr>
          <p:nvPr>
            <p:ph idx="1"/>
          </p:nvPr>
        </p:nvPicPr>
        <p:blipFill>
          <a:blip r:embed="rId2" cstate="print"/>
          <a:srcRect/>
          <a:stretch>
            <a:fillRect/>
          </a:stretch>
        </p:blipFill>
        <p:spPr bwMode="auto">
          <a:xfrm>
            <a:off x="611560" y="1268760"/>
            <a:ext cx="7848000" cy="1672605"/>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11560" y="2996952"/>
            <a:ext cx="7848000" cy="1348169"/>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611560" y="4509120"/>
            <a:ext cx="7848000" cy="2075192"/>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20</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5.4</a:t>
            </a:r>
            <a:endParaRPr lang="zh-TW" altLang="en-US" dirty="0"/>
          </a:p>
        </p:txBody>
      </p:sp>
      <p:pic>
        <p:nvPicPr>
          <p:cNvPr id="17412" name="Picture 4"/>
          <p:cNvPicPr>
            <a:picLocks noGrp="1" noChangeAspect="1" noChangeArrowheads="1"/>
          </p:cNvPicPr>
          <p:nvPr>
            <p:ph idx="1"/>
          </p:nvPr>
        </p:nvPicPr>
        <p:blipFill>
          <a:blip r:embed="rId2" cstate="print"/>
          <a:srcRect b="66766"/>
          <a:stretch>
            <a:fillRect/>
          </a:stretch>
        </p:blipFill>
        <p:spPr bwMode="auto">
          <a:xfrm>
            <a:off x="323850" y="1412776"/>
            <a:ext cx="8496300" cy="1296144"/>
          </a:xfrm>
          <a:prstGeom prst="rect">
            <a:avLst/>
          </a:prstGeom>
          <a:noFill/>
          <a:ln w="9525">
            <a:noFill/>
            <a:miter lim="800000"/>
            <a:headEnd/>
            <a:tailEnd/>
          </a:ln>
        </p:spPr>
      </p:pic>
      <p:pic>
        <p:nvPicPr>
          <p:cNvPr id="9" name="Picture 4"/>
          <p:cNvPicPr>
            <a:picLocks noChangeAspect="1" noChangeArrowheads="1"/>
          </p:cNvPicPr>
          <p:nvPr/>
        </p:nvPicPr>
        <p:blipFill>
          <a:blip r:embed="rId2" cstate="print"/>
          <a:srcRect t="35080"/>
          <a:stretch>
            <a:fillRect/>
          </a:stretch>
        </p:blipFill>
        <p:spPr bwMode="auto">
          <a:xfrm>
            <a:off x="323528" y="2852936"/>
            <a:ext cx="8496300" cy="2531922"/>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21</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單邊信賴</a:t>
            </a:r>
            <a:r>
              <a:rPr lang="zh-TW" altLang="en-US" dirty="0" smtClean="0"/>
              <a:t>界</a:t>
            </a:r>
            <a:endParaRPr lang="zh-TW" altLang="en-US" dirty="0"/>
          </a:p>
        </p:txBody>
      </p:sp>
      <p:sp>
        <p:nvSpPr>
          <p:cNvPr id="3" name="內容版面配置區 2"/>
          <p:cNvSpPr>
            <a:spLocks noGrp="1"/>
          </p:cNvSpPr>
          <p:nvPr>
            <p:ph idx="1"/>
          </p:nvPr>
        </p:nvSpPr>
        <p:spPr/>
        <p:txBody>
          <a:bodyPr/>
          <a:lstStyle/>
          <a:p>
            <a:r>
              <a:rPr lang="zh-TW" altLang="en-US" dirty="0" smtClean="0"/>
              <a:t>單</a:t>
            </a:r>
            <a:r>
              <a:rPr lang="zh-TW" altLang="en-US" dirty="0" smtClean="0"/>
              <a:t>邊信賴界以和雙邊區間相同的方式來發展。然而，其根源是一個單邊機率的陳述式，此式運用了中央極限定理：</a:t>
            </a:r>
            <a:endParaRPr lang="en-US" altLang="zh-TW" dirty="0" smtClean="0"/>
          </a:p>
          <a:p>
            <a:endParaRPr lang="en-US" altLang="zh-TW" dirty="0" smtClean="0"/>
          </a:p>
          <a:p>
            <a:endParaRPr lang="en-US" altLang="zh-TW" dirty="0" smtClean="0"/>
          </a:p>
          <a:p>
            <a:r>
              <a:rPr lang="zh-TW" altLang="en-US" dirty="0" smtClean="0"/>
              <a:t> </a:t>
            </a:r>
            <a:endParaRPr lang="en-US" altLang="zh-TW" dirty="0" smtClean="0"/>
          </a:p>
          <a:p>
            <a:endParaRPr lang="en-US" altLang="zh-TW" dirty="0" smtClean="0"/>
          </a:p>
          <a:p>
            <a:r>
              <a:rPr lang="zh-TW" altLang="en-US" dirty="0" smtClean="0"/>
              <a:t>對                              的類似處理得到</a:t>
            </a:r>
          </a:p>
          <a:p>
            <a:pPr lvl="1"/>
            <a:endParaRPr lang="zh-TW" altLang="en-US" dirty="0" smtClean="0"/>
          </a:p>
          <a:p>
            <a:endParaRPr lang="zh-TW" altLang="en-US" dirty="0"/>
          </a:p>
        </p:txBody>
      </p:sp>
      <p:graphicFrame>
        <p:nvGraphicFramePr>
          <p:cNvPr id="4" name="物件 3"/>
          <p:cNvGraphicFramePr>
            <a:graphicFrameLocks noChangeAspect="1"/>
          </p:cNvGraphicFramePr>
          <p:nvPr/>
        </p:nvGraphicFramePr>
        <p:xfrm>
          <a:off x="3203848" y="2708920"/>
          <a:ext cx="2781300" cy="787400"/>
        </p:xfrm>
        <a:graphic>
          <a:graphicData uri="http://schemas.openxmlformats.org/presentationml/2006/ole">
            <p:oleObj spid="_x0000_s18434" name="方程式" r:id="rId3" imgW="2781000" imgH="787320" progId="Equation.3">
              <p:embed/>
            </p:oleObj>
          </a:graphicData>
        </a:graphic>
      </p:graphicFrame>
      <p:graphicFrame>
        <p:nvGraphicFramePr>
          <p:cNvPr id="5" name="物件 4"/>
          <p:cNvGraphicFramePr>
            <a:graphicFrameLocks noChangeAspect="1"/>
          </p:cNvGraphicFramePr>
          <p:nvPr/>
        </p:nvGraphicFramePr>
        <p:xfrm>
          <a:off x="827584" y="3933056"/>
          <a:ext cx="3403600" cy="406400"/>
        </p:xfrm>
        <a:graphic>
          <a:graphicData uri="http://schemas.openxmlformats.org/presentationml/2006/ole">
            <p:oleObj spid="_x0000_s18435" name="方程式" r:id="rId4" imgW="3403440" imgH="406080" progId="Equation.3">
              <p:embed/>
            </p:oleObj>
          </a:graphicData>
        </a:graphic>
      </p:graphicFrame>
      <p:graphicFrame>
        <p:nvGraphicFramePr>
          <p:cNvPr id="18436" name="Object 4"/>
          <p:cNvGraphicFramePr>
            <a:graphicFrameLocks noChangeAspect="1"/>
          </p:cNvGraphicFramePr>
          <p:nvPr/>
        </p:nvGraphicFramePr>
        <p:xfrm>
          <a:off x="1259632" y="5013176"/>
          <a:ext cx="2540000" cy="444500"/>
        </p:xfrm>
        <a:graphic>
          <a:graphicData uri="http://schemas.openxmlformats.org/presentationml/2006/ole">
            <p:oleObj spid="_x0000_s18436" name="方程式" r:id="rId5" imgW="2539800" imgH="444240" progId="Equation.3">
              <p:embed/>
            </p:oleObj>
          </a:graphicData>
        </a:graphic>
      </p:graphicFrame>
      <p:graphicFrame>
        <p:nvGraphicFramePr>
          <p:cNvPr id="18437" name="Object 5"/>
          <p:cNvGraphicFramePr>
            <a:graphicFrameLocks noChangeAspect="1"/>
          </p:cNvGraphicFramePr>
          <p:nvPr/>
        </p:nvGraphicFramePr>
        <p:xfrm>
          <a:off x="2771800" y="5661248"/>
          <a:ext cx="3403600" cy="406400"/>
        </p:xfrm>
        <a:graphic>
          <a:graphicData uri="http://schemas.openxmlformats.org/presentationml/2006/ole">
            <p:oleObj spid="_x0000_s18437" name="方程式" r:id="rId6" imgW="3403440" imgH="406080" progId="Equation.3">
              <p:embed/>
            </p:oleObj>
          </a:graphicData>
        </a:graphic>
      </p:graphicFrame>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3F1BE346-639A-4CE8-BB9A-C151839B4846}" type="slidenum">
              <a:rPr lang="zh-TW" altLang="en-US" smtClean="0"/>
              <a:pPr/>
              <a:t>22</a:t>
            </a:fld>
            <a:endParaRPr lang="zh-TW"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單邊信賴界</a:t>
            </a:r>
            <a:r>
              <a:rPr lang="en-US" altLang="zh-TW" dirty="0" smtClean="0"/>
              <a:t>(</a:t>
            </a:r>
            <a:r>
              <a:rPr lang="zh-TW" altLang="en-US" dirty="0" smtClean="0"/>
              <a:t>續</a:t>
            </a:r>
            <a:r>
              <a:rPr lang="en-US" altLang="zh-TW" dirty="0" smtClean="0"/>
              <a:t>)</a:t>
            </a:r>
            <a:endParaRPr lang="zh-TW" altLang="en-US" dirty="0"/>
          </a:p>
        </p:txBody>
      </p:sp>
      <p:pic>
        <p:nvPicPr>
          <p:cNvPr id="19458" name="Picture 2"/>
          <p:cNvPicPr>
            <a:picLocks noGrp="1" noChangeAspect="1" noChangeArrowheads="1"/>
          </p:cNvPicPr>
          <p:nvPr>
            <p:ph idx="1"/>
          </p:nvPr>
        </p:nvPicPr>
        <p:blipFill>
          <a:blip r:embed="rId2" cstate="print"/>
          <a:srcRect/>
          <a:stretch>
            <a:fillRect/>
          </a:stretch>
        </p:blipFill>
        <p:spPr bwMode="auto">
          <a:xfrm>
            <a:off x="540440" y="1479555"/>
            <a:ext cx="7992000" cy="2381493"/>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23</a:t>
            </a:fld>
            <a:endParaRPr lang="zh-TW"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5.5</a:t>
            </a:r>
            <a:endParaRPr lang="zh-TW" altLang="en-US" dirty="0"/>
          </a:p>
        </p:txBody>
      </p:sp>
      <p:pic>
        <p:nvPicPr>
          <p:cNvPr id="20482" name="Picture 2"/>
          <p:cNvPicPr>
            <a:picLocks noGrp="1" noChangeAspect="1" noChangeArrowheads="1"/>
          </p:cNvPicPr>
          <p:nvPr>
            <p:ph idx="1"/>
          </p:nvPr>
        </p:nvPicPr>
        <p:blipFill>
          <a:blip r:embed="rId2" cstate="print"/>
          <a:srcRect b="52607"/>
          <a:stretch>
            <a:fillRect/>
          </a:stretch>
        </p:blipFill>
        <p:spPr bwMode="auto">
          <a:xfrm>
            <a:off x="323850" y="1412776"/>
            <a:ext cx="8496300" cy="2016224"/>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50778"/>
          <a:stretch>
            <a:fillRect/>
          </a:stretch>
        </p:blipFill>
        <p:spPr bwMode="auto">
          <a:xfrm>
            <a:off x="323528" y="3573016"/>
            <a:ext cx="8496300" cy="2094040"/>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24</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smtClean="0"/>
              <a:t>σ</a:t>
            </a:r>
            <a:r>
              <a:rPr lang="zh-TW" altLang="en-US" dirty="0" smtClean="0"/>
              <a:t> 未知的</a:t>
            </a:r>
            <a:r>
              <a:rPr lang="zh-TW" altLang="en-US" dirty="0" smtClean="0"/>
              <a:t>情形</a:t>
            </a:r>
            <a:endParaRPr lang="zh-TW" altLang="en-US" dirty="0"/>
          </a:p>
        </p:txBody>
      </p:sp>
      <p:sp>
        <p:nvSpPr>
          <p:cNvPr id="3" name="內容版面配置區 2"/>
          <p:cNvSpPr>
            <a:spLocks noGrp="1"/>
          </p:cNvSpPr>
          <p:nvPr>
            <p:ph idx="1"/>
          </p:nvPr>
        </p:nvSpPr>
        <p:spPr/>
        <p:txBody>
          <a:bodyPr/>
          <a:lstStyle/>
          <a:p>
            <a:r>
              <a:rPr lang="zh-TW" altLang="en-US" dirty="0" smtClean="0"/>
              <a:t>如果</a:t>
            </a:r>
            <a:r>
              <a:rPr lang="zh-TW" altLang="en-US" dirty="0" smtClean="0"/>
              <a:t>我們有從</a:t>
            </a:r>
            <a:r>
              <a:rPr lang="zh-TW" altLang="en-US" dirty="0" smtClean="0">
                <a:effectLst>
                  <a:outerShdw blurRad="38100" dist="38100" dir="2700000" algn="tl">
                    <a:srgbClr val="000000">
                      <a:alpha val="43137"/>
                    </a:srgbClr>
                  </a:outerShdw>
                </a:effectLst>
              </a:rPr>
              <a:t>常態分布</a:t>
            </a:r>
            <a:r>
              <a:rPr lang="zh-TW" altLang="en-US" dirty="0" smtClean="0"/>
              <a:t>而來的隨機樣本，則隨機變數</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會有自由度        的學生 </a:t>
            </a:r>
            <a:r>
              <a:rPr lang="en-US" altLang="zh-TW" i="1" dirty="0" smtClean="0"/>
              <a:t>t </a:t>
            </a:r>
            <a:r>
              <a:rPr lang="zh-TW" altLang="en-US" dirty="0" smtClean="0"/>
              <a:t>分布。在此，</a:t>
            </a:r>
            <a:r>
              <a:rPr lang="en-US" altLang="zh-TW" i="1" dirty="0" smtClean="0"/>
              <a:t>S </a:t>
            </a:r>
            <a:r>
              <a:rPr lang="zh-TW" altLang="en-US" dirty="0" smtClean="0"/>
              <a:t>是樣本標準差。在 </a:t>
            </a:r>
            <a:r>
              <a:rPr lang="el-GR" altLang="zh-TW" i="1" dirty="0" smtClean="0"/>
              <a:t>σ</a:t>
            </a:r>
            <a:r>
              <a:rPr lang="zh-TW" altLang="en-US" dirty="0" smtClean="0"/>
              <a:t> 為未知的這個情況下，</a:t>
            </a:r>
            <a:r>
              <a:rPr lang="en-US" altLang="zh-TW" i="1" dirty="0" smtClean="0"/>
              <a:t>T </a:t>
            </a:r>
            <a:r>
              <a:rPr lang="zh-TW" altLang="en-US" dirty="0" smtClean="0"/>
              <a:t>可被用來建構對於 </a:t>
            </a:r>
            <a:r>
              <a:rPr lang="el-GR" altLang="zh-TW" i="1" dirty="0" smtClean="0"/>
              <a:t>μ</a:t>
            </a:r>
            <a:r>
              <a:rPr lang="zh-TW" altLang="en-US" dirty="0" smtClean="0"/>
              <a:t> 的信賴區間。程序與 </a:t>
            </a:r>
            <a:r>
              <a:rPr lang="el-GR" altLang="zh-TW" i="1" dirty="0" smtClean="0"/>
              <a:t>σ</a:t>
            </a:r>
            <a:r>
              <a:rPr lang="zh-TW" altLang="en-US" dirty="0" smtClean="0"/>
              <a:t> 為已知時相同，除了以 </a:t>
            </a:r>
            <a:r>
              <a:rPr lang="en-US" altLang="zh-TW" i="1" dirty="0" smtClean="0"/>
              <a:t>S </a:t>
            </a:r>
            <a:r>
              <a:rPr lang="zh-TW" altLang="en-US" dirty="0" smtClean="0"/>
              <a:t>取代 </a:t>
            </a:r>
            <a:r>
              <a:rPr lang="el-GR" altLang="zh-TW" i="1" dirty="0" smtClean="0"/>
              <a:t>σ</a:t>
            </a:r>
            <a:r>
              <a:rPr lang="zh-TW" altLang="en-US" dirty="0" smtClean="0"/>
              <a:t> 並以 </a:t>
            </a:r>
            <a:r>
              <a:rPr lang="en-US" altLang="zh-TW" i="1" dirty="0" smtClean="0"/>
              <a:t>t</a:t>
            </a:r>
            <a:r>
              <a:rPr lang="en-US" altLang="zh-TW" dirty="0" smtClean="0"/>
              <a:t> </a:t>
            </a:r>
            <a:r>
              <a:rPr lang="zh-TW" altLang="en-US" dirty="0" smtClean="0"/>
              <a:t>分布取代標準常態分布之外</a:t>
            </a:r>
            <a:r>
              <a:rPr lang="zh-TW" altLang="en-US" dirty="0" smtClean="0"/>
              <a:t>。</a:t>
            </a:r>
            <a:endParaRPr lang="zh-TW" altLang="en-US" dirty="0"/>
          </a:p>
        </p:txBody>
      </p:sp>
      <p:graphicFrame>
        <p:nvGraphicFramePr>
          <p:cNvPr id="4" name="物件 3"/>
          <p:cNvGraphicFramePr>
            <a:graphicFrameLocks noChangeAspect="1"/>
          </p:cNvGraphicFramePr>
          <p:nvPr/>
        </p:nvGraphicFramePr>
        <p:xfrm>
          <a:off x="3419872" y="2276872"/>
          <a:ext cx="1295400" cy="736600"/>
        </p:xfrm>
        <a:graphic>
          <a:graphicData uri="http://schemas.openxmlformats.org/presentationml/2006/ole">
            <p:oleObj spid="_x0000_s21506" name="方程式" r:id="rId3" imgW="1295280" imgH="736560" progId="Equation.3">
              <p:embed/>
            </p:oleObj>
          </a:graphicData>
        </a:graphic>
      </p:graphicFrame>
      <p:graphicFrame>
        <p:nvGraphicFramePr>
          <p:cNvPr id="5" name="物件 4"/>
          <p:cNvGraphicFramePr>
            <a:graphicFrameLocks noChangeAspect="1"/>
          </p:cNvGraphicFramePr>
          <p:nvPr/>
        </p:nvGraphicFramePr>
        <p:xfrm>
          <a:off x="2717056" y="3293616"/>
          <a:ext cx="558800" cy="279400"/>
        </p:xfrm>
        <a:graphic>
          <a:graphicData uri="http://schemas.openxmlformats.org/presentationml/2006/ole">
            <p:oleObj spid="_x0000_s21507" name="方程式" r:id="rId4" imgW="558720" imgH="279360" progId="Equation.3">
              <p:embed/>
            </p:oleObj>
          </a:graphicData>
        </a:graphic>
      </p:graphicFrame>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25</a:t>
            </a:fld>
            <a:endParaRPr lang="zh-TW"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smtClean="0"/>
              <a:t>σ</a:t>
            </a:r>
            <a:r>
              <a:rPr lang="zh-TW" altLang="en-US" dirty="0" smtClean="0"/>
              <a:t> 未知的情形</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a:xfrm>
            <a:off x="323528" y="5085184"/>
            <a:ext cx="8496944" cy="1440160"/>
          </a:xfrm>
        </p:spPr>
        <p:txBody>
          <a:bodyPr/>
          <a:lstStyle/>
          <a:p>
            <a:r>
              <a:rPr lang="zh-TW" altLang="en-US" dirty="0" smtClean="0"/>
              <a:t>其中     是具有自由度       的 </a:t>
            </a:r>
            <a:r>
              <a:rPr lang="en-US" altLang="zh-TW" i="1" dirty="0" smtClean="0"/>
              <a:t>t </a:t>
            </a:r>
            <a:r>
              <a:rPr lang="zh-TW" altLang="en-US" dirty="0" smtClean="0"/>
              <a:t>值，在它以上我們求得       的面積。</a:t>
            </a:r>
            <a:endParaRPr lang="zh-TW" altLang="en-US" dirty="0"/>
          </a:p>
        </p:txBody>
      </p:sp>
      <p:pic>
        <p:nvPicPr>
          <p:cNvPr id="4" name="Picture 2"/>
          <p:cNvPicPr>
            <a:picLocks noChangeAspect="1" noChangeArrowheads="1"/>
          </p:cNvPicPr>
          <p:nvPr/>
        </p:nvPicPr>
        <p:blipFill>
          <a:blip r:embed="rId3" cstate="print"/>
          <a:srcRect/>
          <a:stretch>
            <a:fillRect/>
          </a:stretch>
        </p:blipFill>
        <p:spPr bwMode="auto">
          <a:xfrm>
            <a:off x="1619672" y="1268760"/>
            <a:ext cx="5613780" cy="3071841"/>
          </a:xfrm>
          <a:prstGeom prst="rect">
            <a:avLst/>
          </a:prstGeom>
          <a:noFill/>
          <a:ln w="9525">
            <a:noFill/>
            <a:miter lim="800000"/>
            <a:headEnd/>
            <a:tailEnd/>
          </a:ln>
          <a:effectLst/>
        </p:spPr>
      </p:pic>
      <p:graphicFrame>
        <p:nvGraphicFramePr>
          <p:cNvPr id="5" name="內容版面配置區 6"/>
          <p:cNvGraphicFramePr>
            <a:graphicFrameLocks noChangeAspect="1"/>
          </p:cNvGraphicFramePr>
          <p:nvPr/>
        </p:nvGraphicFramePr>
        <p:xfrm>
          <a:off x="2627784" y="4581376"/>
          <a:ext cx="3565525" cy="431800"/>
        </p:xfrm>
        <a:graphic>
          <a:graphicData uri="http://schemas.openxmlformats.org/presentationml/2006/ole">
            <p:oleObj spid="_x0000_s23554" name="方程式" r:id="rId4" imgW="3149280" imgH="380880" progId="Equation.3">
              <p:embed/>
            </p:oleObj>
          </a:graphicData>
        </a:graphic>
      </p:graphicFrame>
      <p:graphicFrame>
        <p:nvGraphicFramePr>
          <p:cNvPr id="23556" name="Object 4"/>
          <p:cNvGraphicFramePr>
            <a:graphicFrameLocks noChangeAspect="1"/>
          </p:cNvGraphicFramePr>
          <p:nvPr/>
        </p:nvGraphicFramePr>
        <p:xfrm>
          <a:off x="1547664" y="5174555"/>
          <a:ext cx="431800" cy="381000"/>
        </p:xfrm>
        <a:graphic>
          <a:graphicData uri="http://schemas.openxmlformats.org/presentationml/2006/ole">
            <p:oleObj spid="_x0000_s23556" name="方程式" r:id="rId5" imgW="431640" imgH="380880" progId="Equation.3">
              <p:embed/>
            </p:oleObj>
          </a:graphicData>
        </a:graphic>
      </p:graphicFrame>
      <p:graphicFrame>
        <p:nvGraphicFramePr>
          <p:cNvPr id="23557" name="Object 5"/>
          <p:cNvGraphicFramePr>
            <a:graphicFrameLocks noChangeAspect="1"/>
          </p:cNvGraphicFramePr>
          <p:nvPr/>
        </p:nvGraphicFramePr>
        <p:xfrm>
          <a:off x="4301232" y="5237832"/>
          <a:ext cx="558800" cy="279400"/>
        </p:xfrm>
        <a:graphic>
          <a:graphicData uri="http://schemas.openxmlformats.org/presentationml/2006/ole">
            <p:oleObj spid="_x0000_s23557" name="方程式" r:id="rId6" imgW="558720" imgH="279360" progId="Equation.3">
              <p:embed/>
            </p:oleObj>
          </a:graphicData>
        </a:graphic>
      </p:graphicFrame>
      <p:graphicFrame>
        <p:nvGraphicFramePr>
          <p:cNvPr id="9" name="物件 8"/>
          <p:cNvGraphicFramePr>
            <a:graphicFrameLocks noChangeAspect="1"/>
          </p:cNvGraphicFramePr>
          <p:nvPr/>
        </p:nvGraphicFramePr>
        <p:xfrm>
          <a:off x="1547664" y="5669880"/>
          <a:ext cx="571500" cy="279400"/>
        </p:xfrm>
        <a:graphic>
          <a:graphicData uri="http://schemas.openxmlformats.org/presentationml/2006/ole">
            <p:oleObj spid="_x0000_s23558" name="方程式" r:id="rId7" imgW="571320" imgH="279360" progId="Equation.3">
              <p:embed/>
            </p:oleObj>
          </a:graphicData>
        </a:graphic>
      </p:graphicFrame>
      <p:sp>
        <p:nvSpPr>
          <p:cNvPr id="10" name="日期版面配置區 9"/>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26</a:t>
            </a:fld>
            <a:endParaRPr lang="zh-TW"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smtClean="0"/>
              <a:t>σ</a:t>
            </a:r>
            <a:r>
              <a:rPr lang="zh-TW" altLang="en-US" dirty="0" smtClean="0"/>
              <a:t> 未知的情形</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a:xfrm>
            <a:off x="323528" y="1412776"/>
            <a:ext cx="8496944" cy="5112568"/>
          </a:xfrm>
        </p:spPr>
        <p:txBody>
          <a:bodyPr/>
          <a:lstStyle/>
          <a:p>
            <a:r>
              <a:rPr lang="zh-TW" altLang="en-US" dirty="0" smtClean="0"/>
              <a:t> </a:t>
            </a:r>
            <a:endParaRPr lang="en-US" altLang="zh-TW" dirty="0" smtClean="0"/>
          </a:p>
          <a:p>
            <a:endParaRPr lang="en-US" altLang="zh-TW" dirty="0" smtClean="0"/>
          </a:p>
          <a:p>
            <a:r>
              <a:rPr lang="zh-TW" altLang="en-US" dirty="0" smtClean="0"/>
              <a:t> </a:t>
            </a:r>
            <a:r>
              <a:rPr lang="en-US" altLang="zh-TW" dirty="0" smtClean="0"/>
              <a:t/>
            </a:r>
            <a:br>
              <a:rPr lang="en-US" altLang="zh-TW" dirty="0" smtClean="0"/>
            </a:br>
            <a:r>
              <a:rPr lang="en-US" altLang="zh-TW" dirty="0" smtClean="0"/>
              <a:t/>
            </a:r>
            <a:br>
              <a:rPr lang="en-US" altLang="zh-TW" dirty="0" smtClean="0"/>
            </a:br>
            <a:r>
              <a:rPr lang="zh-TW" altLang="en-US" dirty="0" smtClean="0"/>
              <a:t>對於大小為 </a:t>
            </a:r>
            <a:r>
              <a:rPr lang="en-US" altLang="zh-TW" i="1" dirty="0" smtClean="0"/>
              <a:t>n </a:t>
            </a:r>
            <a:r>
              <a:rPr lang="zh-TW" altLang="en-US" dirty="0" smtClean="0"/>
              <a:t>之特定隨機樣本，計算出平均數 和標準差 </a:t>
            </a:r>
            <a:r>
              <a:rPr lang="en-US" altLang="zh-TW" i="1" dirty="0" smtClean="0"/>
              <a:t>s</a:t>
            </a:r>
            <a:r>
              <a:rPr lang="zh-TW" altLang="en-US" dirty="0" smtClean="0"/>
              <a:t>，並得到以下對於 </a:t>
            </a:r>
            <a:r>
              <a:rPr lang="el-GR" altLang="zh-TW" i="1" dirty="0" smtClean="0"/>
              <a:t>μ</a:t>
            </a:r>
            <a:r>
              <a:rPr lang="zh-TW" altLang="en-US" dirty="0" smtClean="0"/>
              <a:t> 的                 信賴區間。</a:t>
            </a:r>
            <a:endParaRPr lang="zh-TW" altLang="en-US" dirty="0"/>
          </a:p>
        </p:txBody>
      </p:sp>
      <p:graphicFrame>
        <p:nvGraphicFramePr>
          <p:cNvPr id="39939" name="內容版面配置區 6"/>
          <p:cNvGraphicFramePr>
            <a:graphicFrameLocks noChangeAspect="1"/>
          </p:cNvGraphicFramePr>
          <p:nvPr/>
        </p:nvGraphicFramePr>
        <p:xfrm>
          <a:off x="755576" y="1340768"/>
          <a:ext cx="4197350" cy="835025"/>
        </p:xfrm>
        <a:graphic>
          <a:graphicData uri="http://schemas.openxmlformats.org/presentationml/2006/ole">
            <p:oleObj spid="_x0000_s39939" name="方程式" r:id="rId3" imgW="3708360" imgH="736560" progId="Equation.3">
              <p:embed/>
            </p:oleObj>
          </a:graphicData>
        </a:graphic>
      </p:graphicFrame>
      <p:graphicFrame>
        <p:nvGraphicFramePr>
          <p:cNvPr id="39940" name="內容版面配置區 6"/>
          <p:cNvGraphicFramePr>
            <a:graphicFrameLocks noChangeAspect="1"/>
          </p:cNvGraphicFramePr>
          <p:nvPr/>
        </p:nvGraphicFramePr>
        <p:xfrm>
          <a:off x="755576" y="2449959"/>
          <a:ext cx="5562600" cy="835025"/>
        </p:xfrm>
        <a:graphic>
          <a:graphicData uri="http://schemas.openxmlformats.org/presentationml/2006/ole">
            <p:oleObj spid="_x0000_s39940" name="方程式" r:id="rId4" imgW="4914720" imgH="736560" progId="Equation.3">
              <p:embed/>
            </p:oleObj>
          </a:graphicData>
        </a:graphic>
      </p:graphicFrame>
      <p:graphicFrame>
        <p:nvGraphicFramePr>
          <p:cNvPr id="7" name="物件 6"/>
          <p:cNvGraphicFramePr>
            <a:graphicFrameLocks noChangeAspect="1"/>
          </p:cNvGraphicFramePr>
          <p:nvPr/>
        </p:nvGraphicFramePr>
        <p:xfrm>
          <a:off x="8388424" y="3547740"/>
          <a:ext cx="215900" cy="241300"/>
        </p:xfrm>
        <a:graphic>
          <a:graphicData uri="http://schemas.openxmlformats.org/presentationml/2006/ole">
            <p:oleObj spid="_x0000_s39941" name="方程式" r:id="rId5" imgW="215640" imgH="241200" progId="Equation.3">
              <p:embed/>
            </p:oleObj>
          </a:graphicData>
        </a:graphic>
      </p:graphicFrame>
      <p:graphicFrame>
        <p:nvGraphicFramePr>
          <p:cNvPr id="8" name="物件 7"/>
          <p:cNvGraphicFramePr>
            <a:graphicFrameLocks noChangeAspect="1"/>
          </p:cNvGraphicFramePr>
          <p:nvPr/>
        </p:nvGraphicFramePr>
        <p:xfrm>
          <a:off x="6372200" y="4077072"/>
          <a:ext cx="1498600" cy="342900"/>
        </p:xfrm>
        <a:graphic>
          <a:graphicData uri="http://schemas.openxmlformats.org/presentationml/2006/ole">
            <p:oleObj spid="_x0000_s39942" name="方程式" r:id="rId6" imgW="1498320" imgH="342720" progId="Equation.3">
              <p:embed/>
            </p:oleObj>
          </a:graphicData>
        </a:graphic>
      </p:graphicFrame>
      <p:sp>
        <p:nvSpPr>
          <p:cNvPr id="9" name="日期版面配置區 8"/>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27</a:t>
            </a:fld>
            <a:endParaRPr lang="zh-TW"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smtClean="0"/>
              <a:t>σ</a:t>
            </a:r>
            <a:r>
              <a:rPr lang="zh-TW" altLang="en-US" dirty="0" smtClean="0"/>
              <a:t> 未知的情形</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a:xfrm>
            <a:off x="323528" y="4221088"/>
            <a:ext cx="8496944" cy="2160240"/>
          </a:xfrm>
        </p:spPr>
        <p:txBody>
          <a:bodyPr/>
          <a:lstStyle/>
          <a:p>
            <a:r>
              <a:rPr lang="zh-TW" altLang="en-US" dirty="0" smtClean="0"/>
              <a:t>在計算信賴區間的估測上，我們已區別出 </a:t>
            </a:r>
            <a:r>
              <a:rPr lang="el-GR" altLang="zh-TW" i="1" dirty="0" smtClean="0"/>
              <a:t>σ</a:t>
            </a:r>
            <a:r>
              <a:rPr lang="en-US" altLang="zh-TW" dirty="0" smtClean="0"/>
              <a:t> </a:t>
            </a:r>
            <a:r>
              <a:rPr lang="zh-TW" altLang="en-US" dirty="0" smtClean="0"/>
              <a:t>為已知和 </a:t>
            </a:r>
            <a:r>
              <a:rPr lang="el-GR" altLang="zh-TW" i="1" dirty="0" smtClean="0"/>
              <a:t>σ</a:t>
            </a:r>
            <a:r>
              <a:rPr lang="zh-TW" altLang="en-US" dirty="0" smtClean="0"/>
              <a:t> 為未知的情形。我們應強調的是，當 </a:t>
            </a:r>
            <a:r>
              <a:rPr lang="el-GR" altLang="zh-TW" i="1" dirty="0" smtClean="0"/>
              <a:t>σ</a:t>
            </a:r>
            <a:r>
              <a:rPr lang="zh-TW" altLang="en-US" dirty="0" smtClean="0"/>
              <a:t> 為已知時，我們利用中央極限定理，而當 </a:t>
            </a:r>
            <a:r>
              <a:rPr lang="el-GR" altLang="zh-TW" i="1" dirty="0" smtClean="0"/>
              <a:t>σ</a:t>
            </a:r>
            <a:r>
              <a:rPr lang="zh-TW" altLang="en-US" dirty="0" smtClean="0"/>
              <a:t> 為未知時，我們利用隨機變數 </a:t>
            </a:r>
            <a:r>
              <a:rPr lang="en-US" altLang="zh-TW" i="1" dirty="0" smtClean="0"/>
              <a:t>T </a:t>
            </a:r>
            <a:r>
              <a:rPr lang="zh-TW" altLang="en-US" dirty="0" smtClean="0"/>
              <a:t>的抽樣分布。</a:t>
            </a:r>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612448" y="1327887"/>
            <a:ext cx="7992000" cy="2605169"/>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28</a:t>
            </a:fld>
            <a:endParaRPr lang="zh-TW"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smtClean="0"/>
              <a:t>σ</a:t>
            </a:r>
            <a:r>
              <a:rPr lang="zh-TW" altLang="en-US" dirty="0" smtClean="0"/>
              <a:t> 未知的情形</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然而</a:t>
            </a:r>
            <a:r>
              <a:rPr lang="zh-TW" altLang="en-US" i="1" dirty="0" smtClean="0"/>
              <a:t>，</a:t>
            </a:r>
            <a:r>
              <a:rPr lang="en-US" altLang="zh-TW" i="1" dirty="0" smtClean="0"/>
              <a:t>t </a:t>
            </a:r>
            <a:r>
              <a:rPr lang="zh-TW" altLang="en-US" dirty="0" smtClean="0"/>
              <a:t>分布的使用是根據抽樣是來自於一個常態分布的前提。只要分布逼近鐘形，則當 </a:t>
            </a:r>
            <a:r>
              <a:rPr lang="el-GR" altLang="zh-TW" i="1" dirty="0" smtClean="0"/>
              <a:t>σ</a:t>
            </a:r>
            <a:r>
              <a:rPr lang="en-US" altLang="zh-TW" baseline="30000" dirty="0" smtClean="0"/>
              <a:t>2</a:t>
            </a:r>
            <a:r>
              <a:rPr lang="zh-TW" altLang="en-US" dirty="0" smtClean="0"/>
              <a:t> 為未知時，藉由使用 </a:t>
            </a:r>
            <a:r>
              <a:rPr lang="en-US" altLang="zh-TW" i="1" dirty="0" smtClean="0"/>
              <a:t>t </a:t>
            </a:r>
            <a:r>
              <a:rPr lang="zh-TW" altLang="en-US" dirty="0" smtClean="0"/>
              <a:t>分布可計算出信賴區間，並且我們可預期有非常好的結果。</a:t>
            </a:r>
            <a:endParaRPr lang="en-US" altLang="zh-TW" dirty="0" smtClean="0"/>
          </a:p>
          <a:p>
            <a:r>
              <a:rPr lang="zh-TW" altLang="en-US" dirty="0" smtClean="0"/>
              <a:t> </a:t>
            </a:r>
            <a:r>
              <a:rPr lang="el-GR" altLang="zh-TW" i="1" dirty="0" smtClean="0"/>
              <a:t>σ</a:t>
            </a:r>
            <a:r>
              <a:rPr lang="en-US" altLang="zh-TW" i="1" dirty="0" smtClean="0"/>
              <a:t> </a:t>
            </a:r>
            <a:r>
              <a:rPr lang="zh-TW" altLang="en-US" dirty="0" smtClean="0"/>
              <a:t>為未知的情形下所計算出對於 </a:t>
            </a:r>
            <a:r>
              <a:rPr lang="el-GR" altLang="zh-TW" i="1" dirty="0" smtClean="0"/>
              <a:t>μ</a:t>
            </a:r>
            <a:r>
              <a:rPr lang="zh-TW" altLang="en-US" dirty="0" smtClean="0"/>
              <a:t> 的單邊信賴界，是會和讀者所預期的一樣，亦即</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它們分別是                 的上界和下界。在此，</a:t>
            </a:r>
            <a:r>
              <a:rPr lang="en-US" altLang="zh-TW" i="1" dirty="0" smtClean="0"/>
              <a:t>t</a:t>
            </a:r>
            <a:r>
              <a:rPr lang="el-GR" altLang="zh-TW" i="1" baseline="-25000" dirty="0" smtClean="0"/>
              <a:t>α</a:t>
            </a:r>
            <a:r>
              <a:rPr lang="zh-TW" altLang="en-US" dirty="0" smtClean="0"/>
              <a:t> 是一個 </a:t>
            </a:r>
            <a:r>
              <a:rPr lang="en-US" altLang="zh-TW" i="1" dirty="0" smtClean="0"/>
              <a:t>t </a:t>
            </a:r>
            <a:r>
              <a:rPr lang="zh-TW" altLang="en-US" dirty="0" smtClean="0"/>
              <a:t>值且在其右邊有 </a:t>
            </a:r>
            <a:r>
              <a:rPr lang="el-GR" altLang="zh-TW" i="1" dirty="0" smtClean="0"/>
              <a:t>α</a:t>
            </a:r>
            <a:r>
              <a:rPr lang="zh-TW" altLang="en-US" dirty="0" smtClean="0"/>
              <a:t> 的面積。</a:t>
            </a:r>
            <a:endParaRPr lang="zh-TW" altLang="en-US" dirty="0"/>
          </a:p>
        </p:txBody>
      </p:sp>
      <p:graphicFrame>
        <p:nvGraphicFramePr>
          <p:cNvPr id="41986" name="Object 2"/>
          <p:cNvGraphicFramePr>
            <a:graphicFrameLocks noChangeAspect="1"/>
          </p:cNvGraphicFramePr>
          <p:nvPr/>
        </p:nvGraphicFramePr>
        <p:xfrm>
          <a:off x="2699792" y="5157192"/>
          <a:ext cx="1498600" cy="342900"/>
        </p:xfrm>
        <a:graphic>
          <a:graphicData uri="http://schemas.openxmlformats.org/presentationml/2006/ole">
            <p:oleObj spid="_x0000_s41986" name="方程式" r:id="rId3" imgW="1498320" imgH="342720" progId="Equation.3">
              <p:embed/>
            </p:oleObj>
          </a:graphicData>
        </a:graphic>
      </p:graphicFrame>
      <p:graphicFrame>
        <p:nvGraphicFramePr>
          <p:cNvPr id="6" name="物件 5"/>
          <p:cNvGraphicFramePr>
            <a:graphicFrameLocks noChangeAspect="1"/>
          </p:cNvGraphicFramePr>
          <p:nvPr/>
        </p:nvGraphicFramePr>
        <p:xfrm>
          <a:off x="3162300" y="4221088"/>
          <a:ext cx="2819400" cy="736600"/>
        </p:xfrm>
        <a:graphic>
          <a:graphicData uri="http://schemas.openxmlformats.org/presentationml/2006/ole">
            <p:oleObj spid="_x0000_s41988" name="方程式" r:id="rId4" imgW="2819160" imgH="73656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29</a:t>
            </a:fld>
            <a:endParaRPr lang="zh-TW"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5.2</a:t>
            </a:r>
            <a:r>
              <a:rPr lang="zh-TW" altLang="en-US" dirty="0" smtClean="0"/>
              <a:t> 統計學推論</a:t>
            </a:r>
            <a:endParaRPr lang="zh-TW" altLang="en-US" dirty="0"/>
          </a:p>
        </p:txBody>
      </p:sp>
      <p:sp>
        <p:nvSpPr>
          <p:cNvPr id="3" name="內容版面配置區 2"/>
          <p:cNvSpPr>
            <a:spLocks noGrp="1"/>
          </p:cNvSpPr>
          <p:nvPr>
            <p:ph idx="1"/>
          </p:nvPr>
        </p:nvSpPr>
        <p:spPr/>
        <p:txBody>
          <a:bodyPr/>
          <a:lstStyle/>
          <a:p>
            <a:r>
              <a:rPr lang="zh-TW" altLang="en-US" b="1" dirty="0" smtClean="0"/>
              <a:t>統計學推論 </a:t>
            </a:r>
            <a:r>
              <a:rPr lang="en-US" altLang="zh-TW" b="1" dirty="0" smtClean="0"/>
              <a:t>(statistical inference) </a:t>
            </a:r>
            <a:r>
              <a:rPr lang="zh-TW" altLang="en-US" dirty="0" smtClean="0"/>
              <a:t>是由可用來對於一個母體做出推論或概括的方法所組成</a:t>
            </a:r>
            <a:r>
              <a:rPr lang="zh-TW" altLang="en-US" dirty="0" smtClean="0"/>
              <a:t>。</a:t>
            </a:r>
            <a:endParaRPr lang="en-US" altLang="zh-TW" dirty="0" smtClean="0"/>
          </a:p>
          <a:p>
            <a:r>
              <a:rPr lang="zh-TW" altLang="en-US" dirty="0" smtClean="0"/>
              <a:t>今日</a:t>
            </a:r>
            <a:r>
              <a:rPr lang="zh-TW" altLang="en-US" dirty="0" smtClean="0"/>
              <a:t>的趨勢是區分估測一母體參數的</a:t>
            </a:r>
            <a:r>
              <a:rPr lang="zh-TW" altLang="en-US" b="1" dirty="0" smtClean="0"/>
              <a:t>古典方法 </a:t>
            </a:r>
            <a:r>
              <a:rPr lang="en-US" altLang="zh-TW" b="1" dirty="0" smtClean="0"/>
              <a:t>(classical method) </a:t>
            </a:r>
            <a:r>
              <a:rPr lang="zh-TW" altLang="en-US" dirty="0" smtClean="0"/>
              <a:t>以及</a:t>
            </a:r>
            <a:r>
              <a:rPr lang="zh-TW" altLang="en-US" b="1" dirty="0" smtClean="0"/>
              <a:t>貝氏方法 </a:t>
            </a:r>
            <a:r>
              <a:rPr lang="en-US" altLang="zh-TW" b="1" dirty="0" smtClean="0"/>
              <a:t>(Bayesian method)</a:t>
            </a:r>
            <a:r>
              <a:rPr lang="zh-TW" altLang="en-US" dirty="0" smtClean="0"/>
              <a:t>，前者的推論依據純粹是從母體所選出之隨機樣本所得的資訊，而後者則利用先前對於未知參數的機率分布之主觀知識，再搭配由樣本資料所提供的資訊。</a:t>
            </a:r>
            <a:endParaRPr lang="en-US" altLang="zh-TW" dirty="0" smtClean="0"/>
          </a:p>
          <a:p>
            <a:r>
              <a:rPr lang="zh-TW" altLang="en-US" dirty="0" smtClean="0"/>
              <a:t>統計學推論可分為兩個主要的領域：</a:t>
            </a:r>
            <a:r>
              <a:rPr lang="zh-TW" altLang="en-US" b="1" dirty="0" smtClean="0"/>
              <a:t>估測 </a:t>
            </a:r>
            <a:r>
              <a:rPr lang="en-US" altLang="zh-TW" b="1" dirty="0" smtClean="0"/>
              <a:t>(estimation) </a:t>
            </a:r>
            <a:r>
              <a:rPr lang="zh-TW" altLang="en-US" dirty="0" smtClean="0"/>
              <a:t>和</a:t>
            </a:r>
            <a:r>
              <a:rPr lang="zh-TW" altLang="en-US" b="1" dirty="0" smtClean="0"/>
              <a:t>假說檢定 </a:t>
            </a:r>
            <a:r>
              <a:rPr lang="en-US" altLang="zh-TW" b="1" dirty="0" smtClean="0"/>
              <a:t>(tests</a:t>
            </a:r>
            <a:r>
              <a:rPr lang="zh-TW" altLang="en-US" b="1" dirty="0" smtClean="0"/>
              <a:t> </a:t>
            </a:r>
            <a:r>
              <a:rPr lang="en-US" altLang="zh-TW" b="1" dirty="0" smtClean="0"/>
              <a:t>of hypotheses)</a:t>
            </a:r>
            <a:r>
              <a:rPr lang="zh-TW" altLang="en-US" b="1" dirty="0" smtClean="0"/>
              <a:t>。</a:t>
            </a:r>
            <a:endParaRPr lang="zh-TW" altLang="en-US" dirty="0"/>
          </a:p>
        </p:txBody>
      </p:sp>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3</a:t>
            </a:fld>
            <a:endParaRPr lang="zh-TW"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5.6</a:t>
            </a:r>
            <a:endParaRPr lang="zh-TW" altLang="en-US" dirty="0"/>
          </a:p>
        </p:txBody>
      </p:sp>
      <p:pic>
        <p:nvPicPr>
          <p:cNvPr id="43010" name="Picture 2"/>
          <p:cNvPicPr>
            <a:picLocks noGrp="1" noChangeAspect="1" noChangeArrowheads="1"/>
          </p:cNvPicPr>
          <p:nvPr>
            <p:ph idx="1"/>
          </p:nvPr>
        </p:nvPicPr>
        <p:blipFill>
          <a:blip r:embed="rId2" cstate="print"/>
          <a:srcRect b="73857"/>
          <a:stretch>
            <a:fillRect/>
          </a:stretch>
        </p:blipFill>
        <p:spPr bwMode="auto">
          <a:xfrm>
            <a:off x="323850" y="1334927"/>
            <a:ext cx="8496300" cy="1301985"/>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27471"/>
          <a:stretch>
            <a:fillRect/>
          </a:stretch>
        </p:blipFill>
        <p:spPr bwMode="auto">
          <a:xfrm>
            <a:off x="323528" y="2780928"/>
            <a:ext cx="8496300" cy="3612156"/>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30</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巨樣本信賴區間的</a:t>
            </a:r>
            <a:r>
              <a:rPr lang="zh-TW" altLang="en-US" dirty="0" smtClean="0"/>
              <a:t>觀念</a:t>
            </a:r>
            <a:endParaRPr lang="zh-TW" altLang="en-US" dirty="0"/>
          </a:p>
        </p:txBody>
      </p:sp>
      <p:sp>
        <p:nvSpPr>
          <p:cNvPr id="3" name="內容版面配置區 2"/>
          <p:cNvSpPr>
            <a:spLocks noGrp="1"/>
          </p:cNvSpPr>
          <p:nvPr>
            <p:ph idx="1"/>
          </p:nvPr>
        </p:nvSpPr>
        <p:spPr/>
        <p:txBody>
          <a:bodyPr/>
          <a:lstStyle/>
          <a:p>
            <a:r>
              <a:rPr lang="zh-TW" altLang="en-US" dirty="0" smtClean="0"/>
              <a:t>即使</a:t>
            </a:r>
            <a:r>
              <a:rPr lang="zh-TW" altLang="en-US" dirty="0" smtClean="0"/>
              <a:t>當無法假設有常態性，</a:t>
            </a:r>
            <a:r>
              <a:rPr lang="el-GR" altLang="zh-TW" i="1" dirty="0" smtClean="0"/>
              <a:t> σ</a:t>
            </a:r>
            <a:r>
              <a:rPr lang="zh-TW" altLang="en-US" dirty="0" smtClean="0"/>
              <a:t> 為未知，且          時，</a:t>
            </a:r>
            <a:r>
              <a:rPr lang="en-US" altLang="zh-TW" i="1" dirty="0" smtClean="0"/>
              <a:t>s </a:t>
            </a:r>
            <a:r>
              <a:rPr lang="zh-TW" altLang="en-US" dirty="0" smtClean="0"/>
              <a:t>仍可取代 </a:t>
            </a:r>
            <a:r>
              <a:rPr lang="el-GR" altLang="zh-TW" i="1" dirty="0" smtClean="0"/>
              <a:t>σ</a:t>
            </a:r>
            <a:r>
              <a:rPr lang="zh-TW" altLang="en-US" dirty="0" smtClean="0"/>
              <a:t> 並且可使用信賴區間</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這常稱為</a:t>
            </a:r>
            <a:r>
              <a:rPr lang="zh-TW" altLang="en-US" dirty="0" smtClean="0">
                <a:effectLst>
                  <a:outerShdw blurRad="38100" dist="38100" dir="2700000" algn="tl">
                    <a:srgbClr val="000000">
                      <a:alpha val="43137"/>
                    </a:srgbClr>
                  </a:outerShdw>
                </a:effectLst>
              </a:rPr>
              <a:t>巨樣本信賴區間 </a:t>
            </a:r>
            <a:r>
              <a:rPr lang="en-US" altLang="zh-TW" dirty="0" smtClean="0"/>
              <a:t>(</a:t>
            </a:r>
            <a:r>
              <a:rPr lang="en-US" altLang="zh-TW" i="1" dirty="0" smtClean="0"/>
              <a:t>large-sample confidence interval)</a:t>
            </a:r>
            <a:r>
              <a:rPr lang="zh-TW" altLang="en-US" dirty="0" smtClean="0"/>
              <a:t>。</a:t>
            </a:r>
            <a:endParaRPr lang="en-US" altLang="zh-TW" dirty="0" smtClean="0"/>
          </a:p>
          <a:p>
            <a:r>
              <a:rPr lang="zh-TW" altLang="en-US" dirty="0" smtClean="0"/>
              <a:t>當有大到 </a:t>
            </a:r>
            <a:r>
              <a:rPr lang="en-US" altLang="zh-TW" dirty="0" smtClean="0"/>
              <a:t>30 </a:t>
            </a:r>
            <a:r>
              <a:rPr lang="zh-TW" altLang="en-US" dirty="0" smtClean="0"/>
              <a:t>的樣本大小且母體分布沒有偏太多時，</a:t>
            </a:r>
            <a:r>
              <a:rPr lang="en-US" altLang="zh-TW" i="1" dirty="0" smtClean="0"/>
              <a:t>s </a:t>
            </a:r>
            <a:r>
              <a:rPr lang="zh-TW" altLang="en-US" dirty="0" smtClean="0"/>
              <a:t>會非常接近真正的 </a:t>
            </a:r>
            <a:r>
              <a:rPr lang="el-GR" altLang="zh-TW" i="1" dirty="0" smtClean="0"/>
              <a:t>σ </a:t>
            </a:r>
            <a:r>
              <a:rPr lang="zh-TW" altLang="en-US" dirty="0" smtClean="0"/>
              <a:t>，因而中央極限定理可適用。</a:t>
            </a:r>
            <a:endParaRPr lang="zh-TW" altLang="en-US" dirty="0"/>
          </a:p>
        </p:txBody>
      </p:sp>
      <p:graphicFrame>
        <p:nvGraphicFramePr>
          <p:cNvPr id="4" name="物件 3"/>
          <p:cNvGraphicFramePr>
            <a:graphicFrameLocks noChangeAspect="1"/>
          </p:cNvGraphicFramePr>
          <p:nvPr/>
        </p:nvGraphicFramePr>
        <p:xfrm>
          <a:off x="7164288" y="1844824"/>
          <a:ext cx="787400" cy="279400"/>
        </p:xfrm>
        <a:graphic>
          <a:graphicData uri="http://schemas.openxmlformats.org/presentationml/2006/ole">
            <p:oleObj spid="_x0000_s44034" name="方程式" r:id="rId3" imgW="787320" imgH="279360" progId="Equation.3">
              <p:embed/>
            </p:oleObj>
          </a:graphicData>
        </a:graphic>
      </p:graphicFrame>
      <p:graphicFrame>
        <p:nvGraphicFramePr>
          <p:cNvPr id="5" name="物件 4"/>
          <p:cNvGraphicFramePr>
            <a:graphicFrameLocks noChangeAspect="1"/>
          </p:cNvGraphicFramePr>
          <p:nvPr/>
        </p:nvGraphicFramePr>
        <p:xfrm>
          <a:off x="3419872" y="2348880"/>
          <a:ext cx="1397000" cy="736600"/>
        </p:xfrm>
        <a:graphic>
          <a:graphicData uri="http://schemas.openxmlformats.org/presentationml/2006/ole">
            <p:oleObj spid="_x0000_s44035" name="方程式" r:id="rId4" imgW="1396800" imgH="736560" progId="Equation.3">
              <p:embed/>
            </p:oleObj>
          </a:graphicData>
        </a:graphic>
      </p:graphicFrame>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31</a:t>
            </a:fld>
            <a:endParaRPr lang="zh-TW"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5.7</a:t>
            </a:r>
            <a:endParaRPr lang="zh-TW" altLang="en-US" dirty="0"/>
          </a:p>
        </p:txBody>
      </p:sp>
      <p:pic>
        <p:nvPicPr>
          <p:cNvPr id="45058" name="Picture 2"/>
          <p:cNvPicPr>
            <a:picLocks noGrp="1" noChangeAspect="1" noChangeArrowheads="1"/>
          </p:cNvPicPr>
          <p:nvPr>
            <p:ph idx="1"/>
          </p:nvPr>
        </p:nvPicPr>
        <p:blipFill>
          <a:blip r:embed="rId2" cstate="print"/>
          <a:srcRect b="60789"/>
          <a:stretch>
            <a:fillRect/>
          </a:stretch>
        </p:blipFill>
        <p:spPr bwMode="auto">
          <a:xfrm>
            <a:off x="323850" y="1412776"/>
            <a:ext cx="8496300" cy="165618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0916"/>
          <a:stretch>
            <a:fillRect/>
          </a:stretch>
        </p:blipFill>
        <p:spPr bwMode="auto">
          <a:xfrm>
            <a:off x="323528" y="3212976"/>
            <a:ext cx="8496300" cy="249554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32</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5.5</a:t>
            </a:r>
            <a:r>
              <a:rPr lang="zh-TW" altLang="en-US" dirty="0" smtClean="0"/>
              <a:t> 點估計的標準誤差</a:t>
            </a:r>
            <a:endParaRPr lang="zh-TW" altLang="en-US" dirty="0"/>
          </a:p>
        </p:txBody>
      </p:sp>
      <p:sp>
        <p:nvSpPr>
          <p:cNvPr id="3" name="內容版面配置區 2"/>
          <p:cNvSpPr>
            <a:spLocks noGrp="1"/>
          </p:cNvSpPr>
          <p:nvPr>
            <p:ph idx="1"/>
          </p:nvPr>
        </p:nvSpPr>
        <p:spPr/>
        <p:txBody>
          <a:bodyPr/>
          <a:lstStyle/>
          <a:p>
            <a:r>
              <a:rPr lang="zh-TW" altLang="en-US" dirty="0" smtClean="0"/>
              <a:t>考慮 </a:t>
            </a:r>
            <a:r>
              <a:rPr lang="el-GR" altLang="zh-TW" i="1" dirty="0" smtClean="0"/>
              <a:t>μ</a:t>
            </a:r>
            <a:r>
              <a:rPr lang="zh-TW" altLang="en-US" dirty="0" smtClean="0"/>
              <a:t> 的估測器   ，其中 </a:t>
            </a:r>
            <a:r>
              <a:rPr lang="el-GR" altLang="zh-TW" i="1" dirty="0" smtClean="0"/>
              <a:t>σ</a:t>
            </a:r>
            <a:r>
              <a:rPr lang="zh-TW" altLang="en-US" dirty="0" smtClean="0"/>
              <a:t> 為已知的。   的變異數是</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因此，   的標準差或    的</a:t>
            </a:r>
            <a:r>
              <a:rPr lang="zh-TW" altLang="en-US" dirty="0" smtClean="0">
                <a:effectLst>
                  <a:outerShdw blurRad="38100" dist="38100" dir="2700000" algn="tl">
                    <a:srgbClr val="000000">
                      <a:alpha val="43137"/>
                    </a:srgbClr>
                  </a:outerShdw>
                </a:effectLst>
              </a:rPr>
              <a:t>標準誤差 </a:t>
            </a:r>
            <a:r>
              <a:rPr lang="en-US" altLang="zh-TW" dirty="0" smtClean="0"/>
              <a:t>(</a:t>
            </a:r>
            <a:r>
              <a:rPr lang="en-US" altLang="zh-TW" i="1" dirty="0" smtClean="0"/>
              <a:t>standard error</a:t>
            </a:r>
            <a:r>
              <a:rPr lang="en-US" altLang="zh-TW" dirty="0" smtClean="0"/>
              <a:t>)</a:t>
            </a:r>
            <a:r>
              <a:rPr lang="zh-TW" altLang="en-US" dirty="0" smtClean="0"/>
              <a:t>，是         。估測器的標準誤差是它的標準差。</a:t>
            </a:r>
            <a:endParaRPr lang="en-US" altLang="zh-TW" dirty="0" smtClean="0"/>
          </a:p>
          <a:p>
            <a:r>
              <a:rPr lang="zh-TW" altLang="en-US" dirty="0" smtClean="0"/>
              <a:t>對於   ，所計算的信賴界限</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其中“</a:t>
            </a:r>
            <a:r>
              <a:rPr lang="en-US" altLang="zh-TW" dirty="0" err="1" smtClean="0"/>
              <a:t>s.e</a:t>
            </a:r>
            <a:r>
              <a:rPr lang="en-US" altLang="zh-TW" dirty="0" smtClean="0"/>
              <a:t>.</a:t>
            </a:r>
            <a:r>
              <a:rPr lang="zh-TW" altLang="en-US" dirty="0" smtClean="0"/>
              <a:t>”是「標準誤差」。</a:t>
            </a:r>
            <a:endParaRPr lang="zh-TW" altLang="en-US" dirty="0"/>
          </a:p>
        </p:txBody>
      </p:sp>
      <p:graphicFrame>
        <p:nvGraphicFramePr>
          <p:cNvPr id="4" name="物件 3"/>
          <p:cNvGraphicFramePr>
            <a:graphicFrameLocks noChangeAspect="1"/>
          </p:cNvGraphicFramePr>
          <p:nvPr/>
        </p:nvGraphicFramePr>
        <p:xfrm>
          <a:off x="3475112" y="1412776"/>
          <a:ext cx="304800" cy="292100"/>
        </p:xfrm>
        <a:graphic>
          <a:graphicData uri="http://schemas.openxmlformats.org/presentationml/2006/ole">
            <p:oleObj spid="_x0000_s46082" name="方程式" r:id="rId3" imgW="304560" imgH="291960" progId="Equation.3">
              <p:embed/>
            </p:oleObj>
          </a:graphicData>
        </a:graphic>
      </p:graphicFrame>
      <p:graphicFrame>
        <p:nvGraphicFramePr>
          <p:cNvPr id="46083" name="Object 3"/>
          <p:cNvGraphicFramePr>
            <a:graphicFrameLocks noChangeAspect="1"/>
          </p:cNvGraphicFramePr>
          <p:nvPr/>
        </p:nvGraphicFramePr>
        <p:xfrm>
          <a:off x="7092280" y="1412776"/>
          <a:ext cx="304800" cy="292100"/>
        </p:xfrm>
        <a:graphic>
          <a:graphicData uri="http://schemas.openxmlformats.org/presentationml/2006/ole">
            <p:oleObj spid="_x0000_s46083" name="方程式" r:id="rId4" imgW="304560" imgH="291960" progId="Equation.3">
              <p:embed/>
            </p:oleObj>
          </a:graphicData>
        </a:graphic>
      </p:graphicFrame>
      <p:graphicFrame>
        <p:nvGraphicFramePr>
          <p:cNvPr id="6" name="物件 5"/>
          <p:cNvGraphicFramePr>
            <a:graphicFrameLocks noChangeAspect="1"/>
          </p:cNvGraphicFramePr>
          <p:nvPr/>
        </p:nvGraphicFramePr>
        <p:xfrm>
          <a:off x="4025900" y="2060848"/>
          <a:ext cx="1092200" cy="762000"/>
        </p:xfrm>
        <a:graphic>
          <a:graphicData uri="http://schemas.openxmlformats.org/presentationml/2006/ole">
            <p:oleObj spid="_x0000_s46084" name="方程式" r:id="rId5" imgW="1091880" imgH="761760" progId="Equation.3">
              <p:embed/>
            </p:oleObj>
          </a:graphicData>
        </a:graphic>
      </p:graphicFrame>
      <p:graphicFrame>
        <p:nvGraphicFramePr>
          <p:cNvPr id="46085" name="Object 5"/>
          <p:cNvGraphicFramePr>
            <a:graphicFrameLocks noChangeAspect="1"/>
          </p:cNvGraphicFramePr>
          <p:nvPr/>
        </p:nvGraphicFramePr>
        <p:xfrm>
          <a:off x="1835150" y="3244850"/>
          <a:ext cx="304800" cy="292100"/>
        </p:xfrm>
        <a:graphic>
          <a:graphicData uri="http://schemas.openxmlformats.org/presentationml/2006/ole">
            <p:oleObj spid="_x0000_s46085" name="方程式" r:id="rId6" imgW="304560" imgH="291960" progId="Equation.3">
              <p:embed/>
            </p:oleObj>
          </a:graphicData>
        </a:graphic>
      </p:graphicFrame>
      <p:graphicFrame>
        <p:nvGraphicFramePr>
          <p:cNvPr id="46086" name="Object 6"/>
          <p:cNvGraphicFramePr>
            <a:graphicFrameLocks noChangeAspect="1"/>
          </p:cNvGraphicFramePr>
          <p:nvPr/>
        </p:nvGraphicFramePr>
        <p:xfrm>
          <a:off x="4140200" y="3249613"/>
          <a:ext cx="304800" cy="292100"/>
        </p:xfrm>
        <a:graphic>
          <a:graphicData uri="http://schemas.openxmlformats.org/presentationml/2006/ole">
            <p:oleObj spid="_x0000_s46086" name="方程式" r:id="rId7" imgW="304560" imgH="291960" progId="Equation.3">
              <p:embed/>
            </p:oleObj>
          </a:graphicData>
        </a:graphic>
      </p:graphicFrame>
      <p:graphicFrame>
        <p:nvGraphicFramePr>
          <p:cNvPr id="9" name="物件 8"/>
          <p:cNvGraphicFramePr>
            <a:graphicFrameLocks noChangeAspect="1"/>
          </p:cNvGraphicFramePr>
          <p:nvPr/>
        </p:nvGraphicFramePr>
        <p:xfrm>
          <a:off x="2483768" y="3645024"/>
          <a:ext cx="800100" cy="342900"/>
        </p:xfrm>
        <a:graphic>
          <a:graphicData uri="http://schemas.openxmlformats.org/presentationml/2006/ole">
            <p:oleObj spid="_x0000_s46087" name="方程式" r:id="rId8" imgW="799920" imgH="342720" progId="Equation.3">
              <p:embed/>
            </p:oleObj>
          </a:graphicData>
        </a:graphic>
      </p:graphicFrame>
      <p:graphicFrame>
        <p:nvGraphicFramePr>
          <p:cNvPr id="46089" name="Object 9"/>
          <p:cNvGraphicFramePr>
            <a:graphicFrameLocks noChangeAspect="1"/>
          </p:cNvGraphicFramePr>
          <p:nvPr/>
        </p:nvGraphicFramePr>
        <p:xfrm>
          <a:off x="1547664" y="4725144"/>
          <a:ext cx="304800" cy="292100"/>
        </p:xfrm>
        <a:graphic>
          <a:graphicData uri="http://schemas.openxmlformats.org/presentationml/2006/ole">
            <p:oleObj spid="_x0000_s46089" name="方程式" r:id="rId9" imgW="304560" imgH="291960" progId="Equation.3">
              <p:embed/>
            </p:oleObj>
          </a:graphicData>
        </a:graphic>
      </p:graphicFrame>
      <p:graphicFrame>
        <p:nvGraphicFramePr>
          <p:cNvPr id="46091" name="Object 11"/>
          <p:cNvGraphicFramePr>
            <a:graphicFrameLocks noChangeAspect="1"/>
          </p:cNvGraphicFramePr>
          <p:nvPr/>
        </p:nvGraphicFramePr>
        <p:xfrm>
          <a:off x="2613124" y="5157788"/>
          <a:ext cx="3975100" cy="736600"/>
        </p:xfrm>
        <a:graphic>
          <a:graphicData uri="http://schemas.openxmlformats.org/presentationml/2006/ole">
            <p:oleObj spid="_x0000_s46091" name="方程式" r:id="rId10" imgW="3974760" imgH="736560" progId="Equation.3">
              <p:embed/>
            </p:oleObj>
          </a:graphicData>
        </a:graphic>
      </p:graphicFrame>
      <p:sp>
        <p:nvSpPr>
          <p:cNvPr id="12" name="日期版面配置區 11"/>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3" name="投影片編號版面配置區 12"/>
          <p:cNvSpPr>
            <a:spLocks noGrp="1"/>
          </p:cNvSpPr>
          <p:nvPr>
            <p:ph type="sldNum" sz="quarter" idx="12"/>
          </p:nvPr>
        </p:nvSpPr>
        <p:spPr/>
        <p:txBody>
          <a:bodyPr/>
          <a:lstStyle/>
          <a:p>
            <a:fld id="{3F1BE346-639A-4CE8-BB9A-C151839B4846}" type="slidenum">
              <a:rPr lang="zh-TW" altLang="en-US" smtClean="0"/>
              <a:pPr/>
              <a:t>33</a:t>
            </a:fld>
            <a:endParaRPr lang="zh-TW"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點估計的標準誤差</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對 </a:t>
            </a:r>
            <a:r>
              <a:rPr lang="el-GR" altLang="zh-TW" i="1" dirty="0" smtClean="0"/>
              <a:t>μ</a:t>
            </a:r>
            <a:r>
              <a:rPr lang="zh-TW" altLang="en-US" dirty="0" smtClean="0"/>
              <a:t> 的信賴區間之寬度，取決於點估測器經由其標準誤差所展現出的品質。</a:t>
            </a:r>
            <a:endParaRPr lang="en-US" altLang="zh-TW" dirty="0" smtClean="0"/>
          </a:p>
          <a:p>
            <a:r>
              <a:rPr lang="zh-TW" altLang="en-US" dirty="0" smtClean="0"/>
              <a:t>在 </a:t>
            </a:r>
            <a:r>
              <a:rPr lang="el-GR" altLang="zh-TW" i="1" dirty="0" smtClean="0"/>
              <a:t>σ</a:t>
            </a:r>
            <a:r>
              <a:rPr lang="zh-TW" altLang="en-US" dirty="0" smtClean="0"/>
              <a:t> 為未知且抽樣是來自於常態分布的情形中， </a:t>
            </a:r>
            <a:r>
              <a:rPr lang="en-US" altLang="zh-TW" i="1" dirty="0" smtClean="0"/>
              <a:t>s </a:t>
            </a:r>
            <a:r>
              <a:rPr lang="zh-TW" altLang="en-US" dirty="0" smtClean="0"/>
              <a:t>取代了 </a:t>
            </a:r>
            <a:r>
              <a:rPr lang="el-GR" altLang="zh-TW" i="1" dirty="0" smtClean="0"/>
              <a:t>σ</a:t>
            </a:r>
            <a:r>
              <a:rPr lang="zh-TW" altLang="en-US" dirty="0" smtClean="0"/>
              <a:t> 且會有</a:t>
            </a:r>
            <a:r>
              <a:rPr lang="zh-TW" altLang="en-US" dirty="0" smtClean="0">
                <a:effectLst>
                  <a:outerShdw blurRad="38100" dist="38100" dir="2700000" algn="tl">
                    <a:srgbClr val="000000">
                      <a:alpha val="43137"/>
                    </a:srgbClr>
                  </a:outerShdw>
                </a:effectLst>
              </a:rPr>
              <a:t>經估測的標準誤差</a:t>
            </a:r>
            <a:r>
              <a:rPr lang="zh-TW" altLang="en-US" dirty="0" smtClean="0"/>
              <a:t> </a:t>
            </a:r>
            <a:r>
              <a:rPr lang="en-US" altLang="zh-TW" dirty="0" smtClean="0"/>
              <a:t>(</a:t>
            </a:r>
            <a:r>
              <a:rPr lang="en-US" altLang="zh-TW" i="1" dirty="0" smtClean="0"/>
              <a:t>estimated standard error</a:t>
            </a:r>
            <a:r>
              <a:rPr lang="en-US" altLang="zh-TW" dirty="0" smtClean="0"/>
              <a:t>)</a:t>
            </a:r>
            <a:r>
              <a:rPr lang="zh-TW" altLang="en-US" dirty="0" smtClean="0"/>
              <a:t>         。</a:t>
            </a:r>
            <a:endParaRPr lang="zh-TW" altLang="en-US" dirty="0"/>
          </a:p>
        </p:txBody>
      </p:sp>
      <p:graphicFrame>
        <p:nvGraphicFramePr>
          <p:cNvPr id="4" name="物件 3"/>
          <p:cNvGraphicFramePr>
            <a:graphicFrameLocks noChangeAspect="1"/>
          </p:cNvGraphicFramePr>
          <p:nvPr/>
        </p:nvGraphicFramePr>
        <p:xfrm>
          <a:off x="3203848" y="3302124"/>
          <a:ext cx="723900" cy="342900"/>
        </p:xfrm>
        <a:graphic>
          <a:graphicData uri="http://schemas.openxmlformats.org/presentationml/2006/ole">
            <p:oleObj spid="_x0000_s47106" name="方程式" r:id="rId3" imgW="723600" imgH="342720" progId="Equation.3">
              <p:embed/>
            </p:oleObj>
          </a:graphicData>
        </a:graphic>
      </p:graphicFrame>
      <p:pic>
        <p:nvPicPr>
          <p:cNvPr id="5" name="Picture 2"/>
          <p:cNvPicPr>
            <a:picLocks noChangeAspect="1" noChangeArrowheads="1"/>
          </p:cNvPicPr>
          <p:nvPr/>
        </p:nvPicPr>
        <p:blipFill>
          <a:blip r:embed="rId4" cstate="print"/>
          <a:srcRect/>
          <a:stretch>
            <a:fillRect/>
          </a:stretch>
        </p:blipFill>
        <p:spPr bwMode="auto">
          <a:xfrm>
            <a:off x="539552" y="4077072"/>
            <a:ext cx="7992000" cy="168855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34</a:t>
            </a:fld>
            <a:endParaRPr lang="zh-TW"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5.6</a:t>
            </a:r>
            <a:r>
              <a:rPr lang="zh-TW" altLang="en-US" dirty="0" smtClean="0"/>
              <a:t> 預測區間</a:t>
            </a:r>
            <a:endParaRPr lang="zh-TW" altLang="en-US" dirty="0"/>
          </a:p>
        </p:txBody>
      </p:sp>
      <p:sp>
        <p:nvSpPr>
          <p:cNvPr id="3" name="內容版面配置區 2"/>
          <p:cNvSpPr>
            <a:spLocks noGrp="1"/>
          </p:cNvSpPr>
          <p:nvPr>
            <p:ph idx="1"/>
          </p:nvPr>
        </p:nvSpPr>
        <p:spPr/>
        <p:txBody>
          <a:bodyPr/>
          <a:lstStyle/>
          <a:p>
            <a:r>
              <a:rPr lang="zh-TW" altLang="en-US" dirty="0" smtClean="0"/>
              <a:t>假設隨機樣本來自於具有未知平均數 </a:t>
            </a:r>
            <a:r>
              <a:rPr lang="el-GR" altLang="zh-TW" i="1" dirty="0" smtClean="0"/>
              <a:t>μ</a:t>
            </a:r>
            <a:r>
              <a:rPr lang="zh-TW" altLang="en-US" dirty="0" smtClean="0"/>
              <a:t> 和已知變異數 </a:t>
            </a:r>
            <a:r>
              <a:rPr lang="el-GR" altLang="zh-TW" i="1" dirty="0" smtClean="0"/>
              <a:t>σ</a:t>
            </a:r>
            <a:r>
              <a:rPr lang="en-US" altLang="zh-TW" baseline="30000" dirty="0" smtClean="0"/>
              <a:t>2</a:t>
            </a:r>
            <a:r>
              <a:rPr lang="zh-TW" altLang="en-US" dirty="0" smtClean="0"/>
              <a:t> 的常態母體。一個新觀察的自然點估測器是   。   </a:t>
            </a:r>
            <a:endParaRPr lang="en-US" altLang="zh-TW" dirty="0" smtClean="0"/>
          </a:p>
          <a:p>
            <a:r>
              <a:rPr lang="zh-TW" altLang="en-US" dirty="0" smtClean="0"/>
              <a:t>    的變異數是        。要預測一個新的觀察，我們不只需要考量到因估測平均數而有的變異性，我們還應該要考量到一個</a:t>
            </a:r>
            <a:r>
              <a:rPr lang="zh-TW" altLang="en-US" b="1" dirty="0" smtClean="0"/>
              <a:t>未來觀察的變異性 </a:t>
            </a:r>
            <a:r>
              <a:rPr lang="en-US" altLang="zh-TW" b="1" dirty="0" smtClean="0"/>
              <a:t>(variation of a future observation)</a:t>
            </a:r>
            <a:r>
              <a:rPr lang="zh-TW" altLang="en-US" dirty="0" smtClean="0"/>
              <a:t>。</a:t>
            </a:r>
            <a:endParaRPr lang="zh-TW" altLang="en-US" dirty="0"/>
          </a:p>
        </p:txBody>
      </p:sp>
      <p:graphicFrame>
        <p:nvGraphicFramePr>
          <p:cNvPr id="4" name="物件 3"/>
          <p:cNvGraphicFramePr>
            <a:graphicFrameLocks noChangeAspect="1"/>
          </p:cNvGraphicFramePr>
          <p:nvPr/>
        </p:nvGraphicFramePr>
        <p:xfrm>
          <a:off x="1907704" y="2344812"/>
          <a:ext cx="304800" cy="292100"/>
        </p:xfrm>
        <a:graphic>
          <a:graphicData uri="http://schemas.openxmlformats.org/presentationml/2006/ole">
            <p:oleObj spid="_x0000_s49154" name="方程式" r:id="rId3" imgW="304560" imgH="291960" progId="Equation.3">
              <p:embed/>
            </p:oleObj>
          </a:graphicData>
        </a:graphic>
      </p:graphicFrame>
      <p:graphicFrame>
        <p:nvGraphicFramePr>
          <p:cNvPr id="49155" name="Object 3"/>
          <p:cNvGraphicFramePr>
            <a:graphicFrameLocks noChangeAspect="1"/>
          </p:cNvGraphicFramePr>
          <p:nvPr/>
        </p:nvGraphicFramePr>
        <p:xfrm>
          <a:off x="811213" y="2889250"/>
          <a:ext cx="304800" cy="292100"/>
        </p:xfrm>
        <a:graphic>
          <a:graphicData uri="http://schemas.openxmlformats.org/presentationml/2006/ole">
            <p:oleObj spid="_x0000_s49155" name="方程式" r:id="rId4" imgW="304560" imgH="291960" progId="Equation.3">
              <p:embed/>
            </p:oleObj>
          </a:graphicData>
        </a:graphic>
      </p:graphicFrame>
      <p:graphicFrame>
        <p:nvGraphicFramePr>
          <p:cNvPr id="6" name="物件 5"/>
          <p:cNvGraphicFramePr>
            <a:graphicFrameLocks noChangeAspect="1"/>
          </p:cNvGraphicFramePr>
          <p:nvPr/>
        </p:nvGraphicFramePr>
        <p:xfrm>
          <a:off x="3059832" y="2798068"/>
          <a:ext cx="711200" cy="342900"/>
        </p:xfrm>
        <a:graphic>
          <a:graphicData uri="http://schemas.openxmlformats.org/presentationml/2006/ole">
            <p:oleObj spid="_x0000_s49156" name="方程式" r:id="rId5" imgW="711000" imgH="34272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35</a:t>
            </a:fld>
            <a:endParaRPr lang="zh-TW"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預測區間</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一個新觀察之標準誤差的變異數為 </a:t>
            </a:r>
            <a:r>
              <a:rPr lang="el-GR" altLang="zh-TW" i="1" dirty="0" smtClean="0"/>
              <a:t>σ</a:t>
            </a:r>
            <a:r>
              <a:rPr lang="en-US" altLang="zh-TW" baseline="30000" dirty="0" smtClean="0"/>
              <a:t>2</a:t>
            </a:r>
            <a:r>
              <a:rPr lang="zh-TW" altLang="en-US" dirty="0" smtClean="0"/>
              <a:t>。因為 </a:t>
            </a:r>
            <a:r>
              <a:rPr lang="en-US" altLang="zh-TW" i="1" dirty="0" smtClean="0"/>
              <a:t>x</a:t>
            </a:r>
            <a:r>
              <a:rPr lang="en-US" altLang="zh-TW" baseline="-25000" dirty="0" smtClean="0"/>
              <a:t>0</a:t>
            </a:r>
            <a:r>
              <a:rPr lang="zh-TW" altLang="en-US" dirty="0" smtClean="0"/>
              <a:t> 和 </a:t>
            </a:r>
            <a:r>
              <a:rPr lang="en-US" altLang="zh-TW" i="1" dirty="0" smtClean="0"/>
              <a:t> </a:t>
            </a:r>
            <a:r>
              <a:rPr lang="zh-TW" altLang="en-US" dirty="0" smtClean="0"/>
              <a:t> 互為獨立，所以我們知道</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是            。因此，如果我們使用機率陳述式</a:t>
            </a:r>
            <a:endParaRPr lang="en-US" altLang="zh-TW" dirty="0" smtClean="0"/>
          </a:p>
          <a:p>
            <a:endParaRPr lang="en-US" altLang="zh-TW" dirty="0" smtClean="0"/>
          </a:p>
          <a:p>
            <a:endParaRPr lang="en-US" altLang="zh-TW" dirty="0" smtClean="0"/>
          </a:p>
          <a:p>
            <a:r>
              <a:rPr lang="en-US" altLang="zh-TW" dirty="0" smtClean="0"/>
              <a:t> </a:t>
            </a:r>
            <a:endParaRPr lang="zh-TW" altLang="en-US" dirty="0"/>
          </a:p>
        </p:txBody>
      </p:sp>
      <p:graphicFrame>
        <p:nvGraphicFramePr>
          <p:cNvPr id="4" name="物件 3"/>
          <p:cNvGraphicFramePr>
            <a:graphicFrameLocks noChangeAspect="1"/>
          </p:cNvGraphicFramePr>
          <p:nvPr/>
        </p:nvGraphicFramePr>
        <p:xfrm>
          <a:off x="1187624" y="1916832"/>
          <a:ext cx="215900" cy="241300"/>
        </p:xfrm>
        <a:graphic>
          <a:graphicData uri="http://schemas.openxmlformats.org/presentationml/2006/ole">
            <p:oleObj spid="_x0000_s50178" name="方程式" r:id="rId3" imgW="215640" imgH="241200" progId="Equation.3">
              <p:embed/>
            </p:oleObj>
          </a:graphicData>
        </a:graphic>
      </p:graphicFrame>
      <p:graphicFrame>
        <p:nvGraphicFramePr>
          <p:cNvPr id="5" name="物件 4"/>
          <p:cNvGraphicFramePr>
            <a:graphicFrameLocks noChangeAspect="1"/>
          </p:cNvGraphicFramePr>
          <p:nvPr/>
        </p:nvGraphicFramePr>
        <p:xfrm>
          <a:off x="2781300" y="2420888"/>
          <a:ext cx="3581400" cy="762000"/>
        </p:xfrm>
        <a:graphic>
          <a:graphicData uri="http://schemas.openxmlformats.org/presentationml/2006/ole">
            <p:oleObj spid="_x0000_s50179" name="方程式" r:id="rId4" imgW="3581280" imgH="761760" progId="Equation.3">
              <p:embed/>
            </p:oleObj>
          </a:graphicData>
        </a:graphic>
      </p:graphicFrame>
      <p:graphicFrame>
        <p:nvGraphicFramePr>
          <p:cNvPr id="6" name="物件 5"/>
          <p:cNvGraphicFramePr>
            <a:graphicFrameLocks noChangeAspect="1"/>
          </p:cNvGraphicFramePr>
          <p:nvPr/>
        </p:nvGraphicFramePr>
        <p:xfrm>
          <a:off x="1187624" y="3717032"/>
          <a:ext cx="1054100" cy="342900"/>
        </p:xfrm>
        <a:graphic>
          <a:graphicData uri="http://schemas.openxmlformats.org/presentationml/2006/ole">
            <p:oleObj spid="_x0000_s50180" name="方程式" r:id="rId5" imgW="1054080" imgH="342720" progId="Equation.3">
              <p:embed/>
            </p:oleObj>
          </a:graphicData>
        </a:graphic>
      </p:graphicFrame>
      <p:graphicFrame>
        <p:nvGraphicFramePr>
          <p:cNvPr id="7" name="物件 6"/>
          <p:cNvGraphicFramePr>
            <a:graphicFrameLocks noChangeAspect="1"/>
          </p:cNvGraphicFramePr>
          <p:nvPr/>
        </p:nvGraphicFramePr>
        <p:xfrm>
          <a:off x="2933700" y="4416152"/>
          <a:ext cx="3276600" cy="381000"/>
        </p:xfrm>
        <a:graphic>
          <a:graphicData uri="http://schemas.openxmlformats.org/presentationml/2006/ole">
            <p:oleObj spid="_x0000_s50181" name="方程式" r:id="rId6" imgW="3276360" imgH="380880" progId="Equation.3">
              <p:embed/>
            </p:oleObj>
          </a:graphicData>
        </a:graphic>
      </p:graphicFrame>
      <p:graphicFrame>
        <p:nvGraphicFramePr>
          <p:cNvPr id="50182" name="Object 6"/>
          <p:cNvGraphicFramePr>
            <a:graphicFrameLocks noChangeAspect="1"/>
          </p:cNvGraphicFramePr>
          <p:nvPr/>
        </p:nvGraphicFramePr>
        <p:xfrm>
          <a:off x="755576" y="5326856"/>
          <a:ext cx="5168900" cy="406400"/>
        </p:xfrm>
        <a:graphic>
          <a:graphicData uri="http://schemas.openxmlformats.org/presentationml/2006/ole">
            <p:oleObj spid="_x0000_s50182" name="方程式" r:id="rId7" imgW="5168880" imgH="406080" progId="Equation.3">
              <p:embed/>
            </p:oleObj>
          </a:graphicData>
        </a:graphic>
      </p:graphicFrame>
      <p:sp>
        <p:nvSpPr>
          <p:cNvPr id="9" name="日期版面配置區 8"/>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36</a:t>
            </a:fld>
            <a:endParaRPr lang="zh-TW"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預測區間</a:t>
            </a:r>
            <a:r>
              <a:rPr lang="en-US" altLang="zh-TW" dirty="0" smtClean="0"/>
              <a:t>(</a:t>
            </a:r>
            <a:r>
              <a:rPr lang="zh-TW" altLang="en-US" dirty="0" smtClean="0"/>
              <a:t>續</a:t>
            </a:r>
            <a:r>
              <a:rPr lang="en-US" altLang="zh-TW" dirty="0" smtClean="0"/>
              <a:t>)</a:t>
            </a:r>
            <a:endParaRPr lang="zh-TW" altLang="en-US" dirty="0"/>
          </a:p>
        </p:txBody>
      </p:sp>
      <p:pic>
        <p:nvPicPr>
          <p:cNvPr id="51202" name="Picture 2"/>
          <p:cNvPicPr>
            <a:picLocks noGrp="1" noChangeAspect="1" noChangeArrowheads="1"/>
          </p:cNvPicPr>
          <p:nvPr>
            <p:ph idx="1"/>
          </p:nvPr>
        </p:nvPicPr>
        <p:blipFill>
          <a:blip r:embed="rId2" cstate="print"/>
          <a:srcRect/>
          <a:stretch>
            <a:fillRect/>
          </a:stretch>
        </p:blipFill>
        <p:spPr bwMode="auto">
          <a:xfrm>
            <a:off x="539552" y="1484784"/>
            <a:ext cx="7992000" cy="2433510"/>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37</a:t>
            </a:fld>
            <a:endParaRPr lang="zh-TW"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5.8</a:t>
            </a:r>
            <a:endParaRPr lang="zh-TW" altLang="en-US" dirty="0"/>
          </a:p>
        </p:txBody>
      </p:sp>
      <p:pic>
        <p:nvPicPr>
          <p:cNvPr id="52226" name="Picture 2"/>
          <p:cNvPicPr>
            <a:picLocks noGrp="1" noChangeAspect="1" noChangeArrowheads="1"/>
          </p:cNvPicPr>
          <p:nvPr>
            <p:ph idx="1"/>
          </p:nvPr>
        </p:nvPicPr>
        <p:blipFill>
          <a:blip r:embed="rId2" cstate="print"/>
          <a:srcRect b="58221"/>
          <a:stretch>
            <a:fillRect/>
          </a:stretch>
        </p:blipFill>
        <p:spPr bwMode="auto">
          <a:xfrm>
            <a:off x="323850" y="1412776"/>
            <a:ext cx="8496300" cy="165618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3596"/>
          <a:stretch>
            <a:fillRect/>
          </a:stretch>
        </p:blipFill>
        <p:spPr bwMode="auto">
          <a:xfrm>
            <a:off x="323528" y="3212976"/>
            <a:ext cx="8496300" cy="2235931"/>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38</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預測區間</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a:xfrm>
            <a:off x="323528" y="3861048"/>
            <a:ext cx="8496944" cy="2520280"/>
          </a:xfrm>
        </p:spPr>
        <p:txBody>
          <a:bodyPr/>
          <a:lstStyle/>
          <a:p>
            <a:r>
              <a:rPr lang="zh-TW" altLang="en-US" dirty="0" smtClean="0"/>
              <a:t>單邊預測區間也可被建構出。上界得出為</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而下界得到為</a:t>
            </a:r>
            <a:endParaRPr lang="zh-TW" altLang="en-US" dirty="0"/>
          </a:p>
        </p:txBody>
      </p:sp>
      <p:pic>
        <p:nvPicPr>
          <p:cNvPr id="6" name="Picture 2"/>
          <p:cNvPicPr>
            <a:picLocks noChangeAspect="1" noChangeArrowheads="1"/>
          </p:cNvPicPr>
          <p:nvPr/>
        </p:nvPicPr>
        <p:blipFill>
          <a:blip r:embed="rId3" cstate="print"/>
          <a:srcRect/>
          <a:stretch>
            <a:fillRect/>
          </a:stretch>
        </p:blipFill>
        <p:spPr bwMode="auto">
          <a:xfrm>
            <a:off x="611560" y="1412776"/>
            <a:ext cx="7992000" cy="2442000"/>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3644900" y="4678784"/>
          <a:ext cx="1854200" cy="406400"/>
        </p:xfrm>
        <a:graphic>
          <a:graphicData uri="http://schemas.openxmlformats.org/presentationml/2006/ole">
            <p:oleObj spid="_x0000_s53251" name="方程式" r:id="rId4" imgW="1854000" imgH="406080" progId="Equation.3">
              <p:embed/>
            </p:oleObj>
          </a:graphicData>
        </a:graphic>
      </p:graphicFrame>
      <p:graphicFrame>
        <p:nvGraphicFramePr>
          <p:cNvPr id="53252" name="Object 4"/>
          <p:cNvGraphicFramePr>
            <a:graphicFrameLocks noChangeAspect="1"/>
          </p:cNvGraphicFramePr>
          <p:nvPr/>
        </p:nvGraphicFramePr>
        <p:xfrm>
          <a:off x="3651250" y="5758904"/>
          <a:ext cx="1841500" cy="406400"/>
        </p:xfrm>
        <a:graphic>
          <a:graphicData uri="http://schemas.openxmlformats.org/presentationml/2006/ole">
            <p:oleObj spid="_x0000_s53252" name="方程式" r:id="rId5" imgW="1841400" imgH="406080" progId="Equation.3">
              <p:embed/>
            </p:oleObj>
          </a:graphicData>
        </a:graphic>
      </p:graphicFrame>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3F1BE346-639A-4CE8-BB9A-C151839B4846}" type="slidenum">
              <a:rPr lang="zh-TW" altLang="en-US" smtClean="0"/>
              <a:pPr/>
              <a:t>39</a:t>
            </a:fld>
            <a:endParaRPr lang="zh-TW"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5.3</a:t>
            </a:r>
            <a:r>
              <a:rPr lang="zh-TW" altLang="en-US" dirty="0" smtClean="0"/>
              <a:t> 古典的估測方法</a:t>
            </a:r>
            <a:endParaRPr lang="zh-TW" altLang="en-US" dirty="0"/>
          </a:p>
        </p:txBody>
      </p:sp>
      <p:sp>
        <p:nvSpPr>
          <p:cNvPr id="3" name="內容版面配置區 2"/>
          <p:cNvSpPr>
            <a:spLocks noGrp="1"/>
          </p:cNvSpPr>
          <p:nvPr>
            <p:ph idx="1"/>
          </p:nvPr>
        </p:nvSpPr>
        <p:spPr/>
        <p:txBody>
          <a:bodyPr/>
          <a:lstStyle/>
          <a:p>
            <a:r>
              <a:rPr lang="zh-TW" altLang="en-US" dirty="0" smtClean="0"/>
              <a:t>某一母體參數 </a:t>
            </a:r>
            <a:r>
              <a:rPr lang="el-GR" altLang="zh-TW" i="1" dirty="0" smtClean="0"/>
              <a:t>θ</a:t>
            </a:r>
            <a:r>
              <a:rPr lang="zh-TW" altLang="en-US" dirty="0" smtClean="0"/>
              <a:t> 的</a:t>
            </a:r>
            <a:r>
              <a:rPr lang="zh-TW" altLang="en-US" b="1" dirty="0" smtClean="0"/>
              <a:t>點估測 </a:t>
            </a:r>
            <a:r>
              <a:rPr lang="en-US" altLang="zh-TW" b="1" dirty="0" smtClean="0"/>
              <a:t>(point estimate) </a:t>
            </a:r>
            <a:r>
              <a:rPr lang="zh-TW" altLang="en-US" b="1" dirty="0" smtClean="0"/>
              <a:t>是一個統計量    的單一值   </a:t>
            </a:r>
            <a:r>
              <a:rPr lang="zh-TW" altLang="en-US" dirty="0" smtClean="0"/>
              <a:t>。例如，從大小為 </a:t>
            </a:r>
            <a:r>
              <a:rPr lang="en-US" altLang="zh-TW" i="1" dirty="0" smtClean="0"/>
              <a:t>n </a:t>
            </a:r>
            <a:r>
              <a:rPr lang="zh-TW" altLang="en-US" dirty="0" smtClean="0"/>
              <a:t>的樣本所計算出之統計量    的值  ，是母體參數 </a:t>
            </a:r>
            <a:r>
              <a:rPr lang="el-GR" altLang="zh-TW" i="1" dirty="0" smtClean="0"/>
              <a:t>μ</a:t>
            </a:r>
            <a:r>
              <a:rPr lang="zh-TW" altLang="en-US" dirty="0" smtClean="0"/>
              <a:t> 的一個點估測。同理，           是一個二項實驗的真正比例 </a:t>
            </a:r>
            <a:r>
              <a:rPr lang="en-US" altLang="zh-TW" i="1" dirty="0" smtClean="0"/>
              <a:t>p </a:t>
            </a:r>
            <a:r>
              <a:rPr lang="zh-TW" altLang="en-US" dirty="0" smtClean="0"/>
              <a:t>的點估測。</a:t>
            </a:r>
            <a:endParaRPr lang="en-US" altLang="zh-TW" dirty="0" smtClean="0"/>
          </a:p>
          <a:p>
            <a:r>
              <a:rPr lang="zh-TW" altLang="en-US" b="1" dirty="0" smtClean="0"/>
              <a:t>不偏估測器</a:t>
            </a:r>
            <a:endParaRPr lang="en-US" altLang="zh-TW" b="1" dirty="0" smtClean="0"/>
          </a:p>
          <a:p>
            <a:endParaRPr lang="zh-TW" altLang="en-US" dirty="0"/>
          </a:p>
        </p:txBody>
      </p:sp>
      <p:graphicFrame>
        <p:nvGraphicFramePr>
          <p:cNvPr id="4" name="物件 3"/>
          <p:cNvGraphicFramePr>
            <a:graphicFrameLocks noChangeAspect="1"/>
          </p:cNvGraphicFramePr>
          <p:nvPr/>
        </p:nvGraphicFramePr>
        <p:xfrm>
          <a:off x="2339752" y="1844824"/>
          <a:ext cx="266700" cy="342900"/>
        </p:xfrm>
        <a:graphic>
          <a:graphicData uri="http://schemas.openxmlformats.org/presentationml/2006/ole">
            <p:oleObj spid="_x0000_s1026" name="方程式" r:id="rId3" imgW="266400" imgH="342720" progId="Equation.3">
              <p:embed/>
            </p:oleObj>
          </a:graphicData>
        </a:graphic>
      </p:graphicFrame>
      <p:graphicFrame>
        <p:nvGraphicFramePr>
          <p:cNvPr id="1027" name="Object 3"/>
          <p:cNvGraphicFramePr>
            <a:graphicFrameLocks noChangeAspect="1"/>
          </p:cNvGraphicFramePr>
          <p:nvPr/>
        </p:nvGraphicFramePr>
        <p:xfrm>
          <a:off x="4283968" y="1844824"/>
          <a:ext cx="203200" cy="355600"/>
        </p:xfrm>
        <a:graphic>
          <a:graphicData uri="http://schemas.openxmlformats.org/presentationml/2006/ole">
            <p:oleObj spid="_x0000_s1027" name="方程式" r:id="rId4" imgW="203040" imgH="355320" progId="Equation.3">
              <p:embed/>
            </p:oleObj>
          </a:graphicData>
        </a:graphic>
      </p:graphicFrame>
      <p:graphicFrame>
        <p:nvGraphicFramePr>
          <p:cNvPr id="6" name="物件 5"/>
          <p:cNvGraphicFramePr>
            <a:graphicFrameLocks noChangeAspect="1"/>
          </p:cNvGraphicFramePr>
          <p:nvPr/>
        </p:nvGraphicFramePr>
        <p:xfrm>
          <a:off x="4211960" y="2348880"/>
          <a:ext cx="304800" cy="292100"/>
        </p:xfrm>
        <a:graphic>
          <a:graphicData uri="http://schemas.openxmlformats.org/presentationml/2006/ole">
            <p:oleObj spid="_x0000_s1028" name="方程式" r:id="rId5" imgW="304560" imgH="291960" progId="Equation.3">
              <p:embed/>
            </p:oleObj>
          </a:graphicData>
        </a:graphic>
      </p:graphicFrame>
      <p:graphicFrame>
        <p:nvGraphicFramePr>
          <p:cNvPr id="1029" name="Object 5"/>
          <p:cNvGraphicFramePr>
            <a:graphicFrameLocks noChangeAspect="1"/>
          </p:cNvGraphicFramePr>
          <p:nvPr/>
        </p:nvGraphicFramePr>
        <p:xfrm>
          <a:off x="5364088" y="2395612"/>
          <a:ext cx="215900" cy="241300"/>
        </p:xfrm>
        <a:graphic>
          <a:graphicData uri="http://schemas.openxmlformats.org/presentationml/2006/ole">
            <p:oleObj spid="_x0000_s1029" name="方程式" r:id="rId6" imgW="215640" imgH="241200" progId="Equation.3">
              <p:embed/>
            </p:oleObj>
          </a:graphicData>
        </a:graphic>
      </p:graphicFrame>
      <p:graphicFrame>
        <p:nvGraphicFramePr>
          <p:cNvPr id="8" name="物件 7"/>
          <p:cNvGraphicFramePr>
            <a:graphicFrameLocks noChangeAspect="1"/>
          </p:cNvGraphicFramePr>
          <p:nvPr/>
        </p:nvGraphicFramePr>
        <p:xfrm>
          <a:off x="4139952" y="2780928"/>
          <a:ext cx="1028700" cy="342900"/>
        </p:xfrm>
        <a:graphic>
          <a:graphicData uri="http://schemas.openxmlformats.org/presentationml/2006/ole">
            <p:oleObj spid="_x0000_s1030" name="方程式" r:id="rId7" imgW="1028520" imgH="342720" progId="Equation.3">
              <p:embed/>
            </p:oleObj>
          </a:graphicData>
        </a:graphic>
      </p:graphicFrame>
      <p:pic>
        <p:nvPicPr>
          <p:cNvPr id="9" name="Picture 2"/>
          <p:cNvPicPr>
            <a:picLocks noChangeAspect="1" noChangeArrowheads="1"/>
          </p:cNvPicPr>
          <p:nvPr/>
        </p:nvPicPr>
        <p:blipFill>
          <a:blip r:embed="rId8" cstate="print"/>
          <a:srcRect/>
          <a:stretch>
            <a:fillRect/>
          </a:stretch>
        </p:blipFill>
        <p:spPr bwMode="auto">
          <a:xfrm>
            <a:off x="612448" y="4293096"/>
            <a:ext cx="7992000" cy="2120482"/>
          </a:xfrm>
          <a:prstGeom prst="rect">
            <a:avLst/>
          </a:prstGeom>
          <a:noFill/>
          <a:ln w="9525">
            <a:noFill/>
            <a:miter lim="800000"/>
            <a:headEnd/>
            <a:tailEnd/>
          </a:ln>
          <a:effectLst/>
        </p:spPr>
      </p:pic>
      <p:sp>
        <p:nvSpPr>
          <p:cNvPr id="10" name="日期版面配置區 9"/>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4</a:t>
            </a:fld>
            <a:endParaRPr lang="zh-TW"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使用預測界線做為離群值</a:t>
            </a:r>
            <a:r>
              <a:rPr lang="zh-TW" altLang="en-US" dirty="0" smtClean="0"/>
              <a:t>偵測</a:t>
            </a:r>
            <a:endParaRPr lang="zh-TW" altLang="en-US" dirty="0"/>
          </a:p>
        </p:txBody>
      </p:sp>
      <p:sp>
        <p:nvSpPr>
          <p:cNvPr id="3" name="內容版面配置區 2"/>
          <p:cNvSpPr>
            <a:spLocks noGrp="1"/>
          </p:cNvSpPr>
          <p:nvPr>
            <p:ph idx="1"/>
          </p:nvPr>
        </p:nvSpPr>
        <p:spPr/>
        <p:txBody>
          <a:bodyPr/>
          <a:lstStyle/>
          <a:p>
            <a:r>
              <a:rPr lang="zh-TW" altLang="en-US" dirty="0" smtClean="0"/>
              <a:t>離群</a:t>
            </a:r>
            <a:r>
              <a:rPr lang="zh-TW" altLang="en-US" dirty="0" smtClean="0"/>
              <a:t>值偵測的方法涉及一個法則，即</a:t>
            </a:r>
            <a:r>
              <a:rPr lang="zh-TW" altLang="en-US" b="1" dirty="0" smtClean="0"/>
              <a:t>如果一個觀察落在所計算出的預測區間之外 </a:t>
            </a:r>
            <a:r>
              <a:rPr lang="en-US" altLang="zh-TW" b="1" dirty="0" smtClean="0"/>
              <a:t>(</a:t>
            </a:r>
            <a:r>
              <a:rPr lang="zh-TW" altLang="en-US" b="1" dirty="0" smtClean="0"/>
              <a:t>計算時未包含樣本中令人質疑的觀察</a:t>
            </a:r>
            <a:r>
              <a:rPr lang="en-US" altLang="zh-TW" b="1" dirty="0" smtClean="0"/>
              <a:t>)</a:t>
            </a:r>
            <a:r>
              <a:rPr lang="zh-TW" altLang="en-US" b="1" dirty="0" smtClean="0"/>
              <a:t>，則此觀察是一個離群值</a:t>
            </a:r>
            <a:r>
              <a:rPr lang="zh-TW" altLang="en-US" dirty="0" smtClean="0"/>
              <a:t>。</a:t>
            </a:r>
            <a:endParaRPr lang="en-US" altLang="zh-TW" dirty="0" smtClean="0"/>
          </a:p>
          <a:p>
            <a:r>
              <a:rPr lang="zh-TW" altLang="en-US" dirty="0" smtClean="0"/>
              <a:t>因此</a:t>
            </a:r>
            <a:r>
              <a:rPr lang="zh-TW" altLang="en-US" dirty="0" smtClean="0"/>
              <a:t>，對於範例</a:t>
            </a:r>
            <a:r>
              <a:rPr lang="en-US" altLang="zh-TW" dirty="0" smtClean="0"/>
              <a:t>5.9 </a:t>
            </a:r>
            <a:r>
              <a:rPr lang="zh-TW" altLang="en-US" dirty="0" smtClean="0"/>
              <a:t>的預測區間，如果量測一包新牛肉且它的瘦肉值是在區間 </a:t>
            </a:r>
            <a:r>
              <a:rPr lang="en-US" altLang="zh-TW" dirty="0" smtClean="0"/>
              <a:t>(93.96,</a:t>
            </a:r>
            <a:r>
              <a:rPr lang="zh-TW" altLang="en-US" dirty="0" smtClean="0"/>
              <a:t> </a:t>
            </a:r>
            <a:r>
              <a:rPr lang="en-US" altLang="zh-TW" dirty="0" smtClean="0"/>
              <a:t>98.44) </a:t>
            </a:r>
            <a:r>
              <a:rPr lang="zh-TW" altLang="en-US" dirty="0" smtClean="0"/>
              <a:t>之外，則該觀察可視為一個離群值。</a:t>
            </a:r>
            <a:endParaRPr lang="zh-TW" altLang="en-US" dirty="0"/>
          </a:p>
        </p:txBody>
      </p:sp>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40</a:t>
            </a:fld>
            <a:endParaRPr lang="zh-TW"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5.7</a:t>
            </a:r>
            <a:r>
              <a:rPr lang="zh-TW" altLang="en-US" dirty="0" smtClean="0"/>
              <a:t> 允差界線</a:t>
            </a:r>
            <a:endParaRPr lang="zh-TW" altLang="en-US" dirty="0"/>
          </a:p>
        </p:txBody>
      </p:sp>
      <p:sp>
        <p:nvSpPr>
          <p:cNvPr id="3" name="內容版面配置區 2"/>
          <p:cNvSpPr>
            <a:spLocks noGrp="1"/>
          </p:cNvSpPr>
          <p:nvPr>
            <p:ph idx="1"/>
          </p:nvPr>
        </p:nvSpPr>
        <p:spPr/>
        <p:txBody>
          <a:bodyPr/>
          <a:lstStyle/>
          <a:p>
            <a:r>
              <a:rPr lang="zh-TW" altLang="en-US" dirty="0" smtClean="0"/>
              <a:t>我們從已知平均值 </a:t>
            </a:r>
            <a:r>
              <a:rPr lang="el-GR" altLang="zh-TW" i="1" dirty="0" smtClean="0"/>
              <a:t>μ</a:t>
            </a:r>
            <a:r>
              <a:rPr lang="zh-TW" altLang="en-US" dirty="0" smtClean="0"/>
              <a:t> 和變異數 </a:t>
            </a:r>
            <a:r>
              <a:rPr lang="el-GR" altLang="zh-TW" i="1" dirty="0" smtClean="0"/>
              <a:t>σ</a:t>
            </a:r>
            <a:r>
              <a:rPr lang="en-US" altLang="zh-TW" baseline="30000" dirty="0" smtClean="0"/>
              <a:t>2</a:t>
            </a:r>
            <a:r>
              <a:rPr lang="zh-TW" altLang="en-US" dirty="0" smtClean="0"/>
              <a:t> 的一個常態分布做隨機取樣。顯然的，涵蓋中間 </a:t>
            </a:r>
            <a:r>
              <a:rPr lang="en-US" altLang="zh-TW" dirty="0" smtClean="0"/>
              <a:t>95% </a:t>
            </a:r>
            <a:r>
              <a:rPr lang="zh-TW" altLang="en-US" dirty="0" smtClean="0"/>
              <a:t>觀察之母體的一個界限是</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此稱為</a:t>
            </a:r>
            <a:r>
              <a:rPr lang="zh-TW" altLang="en-US" b="1" dirty="0" smtClean="0"/>
              <a:t>允差區間 </a:t>
            </a:r>
            <a:r>
              <a:rPr lang="en-US" altLang="zh-TW" b="1" dirty="0" smtClean="0"/>
              <a:t>(tolerance interval)</a:t>
            </a:r>
            <a:r>
              <a:rPr lang="zh-TW" altLang="en-US" dirty="0" smtClean="0"/>
              <a:t>，且的確其 </a:t>
            </a:r>
            <a:r>
              <a:rPr lang="en-US" altLang="zh-TW" dirty="0" smtClean="0"/>
              <a:t>95% </a:t>
            </a:r>
            <a:r>
              <a:rPr lang="zh-TW" altLang="en-US" dirty="0" smtClean="0"/>
              <a:t>涵蓋所量測之觀察是精確的。</a:t>
            </a:r>
          </a:p>
          <a:p>
            <a:endParaRPr lang="zh-TW" altLang="en-US" dirty="0"/>
          </a:p>
        </p:txBody>
      </p:sp>
      <p:graphicFrame>
        <p:nvGraphicFramePr>
          <p:cNvPr id="4" name="物件 3"/>
          <p:cNvGraphicFramePr>
            <a:graphicFrameLocks noChangeAspect="1"/>
          </p:cNvGraphicFramePr>
          <p:nvPr/>
        </p:nvGraphicFramePr>
        <p:xfrm>
          <a:off x="3956050" y="2954784"/>
          <a:ext cx="1231900" cy="330200"/>
        </p:xfrm>
        <a:graphic>
          <a:graphicData uri="http://schemas.openxmlformats.org/presentationml/2006/ole">
            <p:oleObj spid="_x0000_s54274" name="方程式" r:id="rId3" imgW="1231560" imgH="330120" progId="Equation.3">
              <p:embed/>
            </p:oleObj>
          </a:graphicData>
        </a:graphic>
      </p:graphicFrame>
      <p:pic>
        <p:nvPicPr>
          <p:cNvPr id="5" name="Picture 2"/>
          <p:cNvPicPr>
            <a:picLocks noChangeAspect="1" noChangeArrowheads="1"/>
          </p:cNvPicPr>
          <p:nvPr/>
        </p:nvPicPr>
        <p:blipFill>
          <a:blip r:embed="rId4" cstate="print"/>
          <a:srcRect/>
          <a:stretch>
            <a:fillRect/>
          </a:stretch>
        </p:blipFill>
        <p:spPr bwMode="auto">
          <a:xfrm>
            <a:off x="539552" y="4690658"/>
            <a:ext cx="7992000" cy="863274"/>
          </a:xfrm>
          <a:prstGeom prst="rect">
            <a:avLst/>
          </a:prstGeom>
          <a:noFill/>
          <a:ln w="9525">
            <a:noFill/>
            <a:miter lim="800000"/>
            <a:headEnd/>
            <a:tailEnd/>
          </a:ln>
          <a:effectLst/>
        </p:spPr>
      </p:pic>
      <p:pic>
        <p:nvPicPr>
          <p:cNvPr id="6" name="Picture 2"/>
          <p:cNvPicPr>
            <a:picLocks noChangeAspect="1" noChangeArrowheads="1"/>
          </p:cNvPicPr>
          <p:nvPr/>
        </p:nvPicPr>
        <p:blipFill>
          <a:blip r:embed="rId5" cstate="print"/>
          <a:srcRect/>
          <a:stretch>
            <a:fillRect/>
          </a:stretch>
        </p:blipFill>
        <p:spPr bwMode="auto">
          <a:xfrm>
            <a:off x="611882" y="5545538"/>
            <a:ext cx="7992000" cy="835790"/>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41</a:t>
            </a:fld>
            <a:endParaRPr lang="zh-TW"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5.10</a:t>
            </a:r>
            <a:endParaRPr lang="zh-TW" altLang="en-US" dirty="0"/>
          </a:p>
        </p:txBody>
      </p:sp>
      <p:pic>
        <p:nvPicPr>
          <p:cNvPr id="55299" name="Picture 3"/>
          <p:cNvPicPr>
            <a:picLocks noGrp="1" noChangeAspect="1" noChangeArrowheads="1"/>
          </p:cNvPicPr>
          <p:nvPr>
            <p:ph idx="1"/>
          </p:nvPr>
        </p:nvPicPr>
        <p:blipFill>
          <a:blip r:embed="rId2" cstate="print"/>
          <a:srcRect b="68202"/>
          <a:stretch>
            <a:fillRect/>
          </a:stretch>
        </p:blipFill>
        <p:spPr bwMode="auto">
          <a:xfrm>
            <a:off x="323528" y="1484784"/>
            <a:ext cx="8496300" cy="1224136"/>
          </a:xfrm>
          <a:prstGeom prst="rect">
            <a:avLst/>
          </a:prstGeom>
          <a:noFill/>
          <a:ln w="9525">
            <a:noFill/>
            <a:miter lim="800000"/>
            <a:headEnd/>
            <a:tailEnd/>
          </a:ln>
        </p:spPr>
      </p:pic>
      <p:pic>
        <p:nvPicPr>
          <p:cNvPr id="9" name="Picture 3"/>
          <p:cNvPicPr>
            <a:picLocks noChangeAspect="1" noChangeArrowheads="1"/>
          </p:cNvPicPr>
          <p:nvPr/>
        </p:nvPicPr>
        <p:blipFill>
          <a:blip r:embed="rId2" cstate="print"/>
          <a:srcRect t="35539"/>
          <a:stretch>
            <a:fillRect/>
          </a:stretch>
        </p:blipFill>
        <p:spPr bwMode="auto">
          <a:xfrm>
            <a:off x="323528" y="2780928"/>
            <a:ext cx="8496300" cy="2481542"/>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42</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信賴區間、預測區間和允差區間的</a:t>
            </a:r>
            <a:r>
              <a:rPr lang="zh-TW" altLang="en-US" dirty="0" smtClean="0"/>
              <a:t>差異</a:t>
            </a:r>
            <a:endParaRPr lang="zh-TW" altLang="en-US" dirty="0"/>
          </a:p>
        </p:txBody>
      </p:sp>
      <p:sp>
        <p:nvSpPr>
          <p:cNvPr id="5" name="內容版面配置區 4"/>
          <p:cNvSpPr>
            <a:spLocks noGrp="1"/>
          </p:cNvSpPr>
          <p:nvPr>
            <p:ph idx="1"/>
          </p:nvPr>
        </p:nvSpPr>
        <p:spPr/>
        <p:txBody>
          <a:bodyPr/>
          <a:lstStyle/>
          <a:p>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323528" y="1340768"/>
            <a:ext cx="8486776" cy="3528392"/>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43</a:t>
            </a:fld>
            <a:endParaRPr lang="zh-TW"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案例</a:t>
            </a:r>
            <a:r>
              <a:rPr lang="en-US" altLang="zh-TW" dirty="0" smtClean="0"/>
              <a:t>5.1(</a:t>
            </a:r>
            <a:r>
              <a:rPr lang="zh-TW" altLang="en-US" dirty="0" smtClean="0"/>
              <a:t>續</a:t>
            </a:r>
            <a:r>
              <a:rPr lang="en-US" altLang="zh-TW" dirty="0" smtClean="0"/>
              <a:t>)</a:t>
            </a:r>
            <a:endParaRPr lang="zh-TW" altLang="en-US" dirty="0"/>
          </a:p>
        </p:txBody>
      </p:sp>
      <p:pic>
        <p:nvPicPr>
          <p:cNvPr id="57347" name="Picture 3"/>
          <p:cNvPicPr>
            <a:picLocks noGrp="1" noChangeAspect="1" noChangeArrowheads="1"/>
          </p:cNvPicPr>
          <p:nvPr>
            <p:ph idx="1"/>
          </p:nvPr>
        </p:nvPicPr>
        <p:blipFill>
          <a:blip r:embed="rId2" cstate="print"/>
          <a:srcRect/>
          <a:stretch>
            <a:fillRect/>
          </a:stretch>
        </p:blipFill>
        <p:spPr bwMode="auto">
          <a:xfrm>
            <a:off x="395536" y="1268413"/>
            <a:ext cx="8282070" cy="5256931"/>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44</a:t>
            </a:fld>
            <a:endParaRPr lang="zh-TW"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案例</a:t>
            </a:r>
            <a:r>
              <a:rPr lang="en-US" altLang="zh-TW" dirty="0" smtClean="0"/>
              <a:t>5.1(</a:t>
            </a:r>
            <a:r>
              <a:rPr lang="zh-TW" altLang="en-US" dirty="0" smtClean="0"/>
              <a:t>續</a:t>
            </a:r>
            <a:r>
              <a:rPr lang="en-US" altLang="zh-TW" dirty="0" smtClean="0"/>
              <a:t>)</a:t>
            </a:r>
            <a:endParaRPr lang="zh-TW" altLang="en-US" dirty="0"/>
          </a:p>
        </p:txBody>
      </p:sp>
      <p:pic>
        <p:nvPicPr>
          <p:cNvPr id="58370" name="Picture 2"/>
          <p:cNvPicPr>
            <a:picLocks noGrp="1" noChangeAspect="1" noChangeArrowheads="1"/>
          </p:cNvPicPr>
          <p:nvPr>
            <p:ph idx="1"/>
          </p:nvPr>
        </p:nvPicPr>
        <p:blipFill>
          <a:blip r:embed="rId2" cstate="print"/>
          <a:srcRect/>
          <a:stretch>
            <a:fillRect/>
          </a:stretch>
        </p:blipFill>
        <p:spPr bwMode="auto">
          <a:xfrm>
            <a:off x="323850" y="1340768"/>
            <a:ext cx="8496300" cy="2289201"/>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3645024"/>
            <a:ext cx="8496300" cy="295791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45</a:t>
            </a:fld>
            <a:endParaRPr lang="zh-TW"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600" dirty="0" smtClean="0"/>
              <a:t>5.8</a:t>
            </a:r>
            <a:r>
              <a:rPr lang="zh-TW" altLang="en-US" sz="3600" dirty="0" smtClean="0"/>
              <a:t> 雙樣本：估測兩個平均數之間的差異</a:t>
            </a:r>
            <a:endParaRPr lang="zh-TW" altLang="en-US" sz="3600" dirty="0"/>
          </a:p>
        </p:txBody>
      </p:sp>
      <p:sp>
        <p:nvSpPr>
          <p:cNvPr id="5" name="內容版面配置區 4"/>
          <p:cNvSpPr>
            <a:spLocks noGrp="1"/>
          </p:cNvSpPr>
          <p:nvPr>
            <p:ph idx="1"/>
          </p:nvPr>
        </p:nvSpPr>
        <p:spPr/>
        <p:txBody>
          <a:bodyPr/>
          <a:lstStyle/>
          <a:p>
            <a:r>
              <a:rPr lang="zh-TW" altLang="en-US" dirty="0" smtClean="0"/>
              <a:t>如果我們有兩個具有平均數 </a:t>
            </a:r>
            <a:r>
              <a:rPr lang="el-GR" altLang="zh-TW" i="1" dirty="0" smtClean="0"/>
              <a:t>μ</a:t>
            </a:r>
            <a:r>
              <a:rPr lang="en-US" altLang="zh-TW" baseline="-25000" dirty="0" smtClean="0"/>
              <a:t>1</a:t>
            </a:r>
            <a:r>
              <a:rPr lang="zh-TW" altLang="en-US" dirty="0" smtClean="0"/>
              <a:t> 和 </a:t>
            </a:r>
            <a:r>
              <a:rPr lang="el-GR" altLang="zh-TW" i="1" dirty="0" smtClean="0"/>
              <a:t>μ</a:t>
            </a:r>
            <a:r>
              <a:rPr lang="en-US" altLang="zh-TW" baseline="-25000" dirty="0" smtClean="0"/>
              <a:t>2</a:t>
            </a:r>
            <a:r>
              <a:rPr lang="zh-TW" altLang="en-US" dirty="0" smtClean="0"/>
              <a:t> 及變異數  和    的母體群，</a:t>
            </a:r>
            <a:r>
              <a:rPr lang="el-GR" altLang="zh-TW" i="1" dirty="0" smtClean="0"/>
              <a:t>μ</a:t>
            </a:r>
            <a:r>
              <a:rPr lang="en-US" altLang="zh-TW" baseline="-25000" dirty="0" smtClean="0"/>
              <a:t>1</a:t>
            </a:r>
            <a:r>
              <a:rPr lang="zh-TW" altLang="en-US" dirty="0" smtClean="0"/>
              <a:t> 和 </a:t>
            </a:r>
            <a:r>
              <a:rPr lang="el-GR" altLang="zh-TW" i="1" dirty="0" smtClean="0"/>
              <a:t>μ</a:t>
            </a:r>
            <a:r>
              <a:rPr lang="en-US" altLang="zh-TW" baseline="-25000" dirty="0" smtClean="0"/>
              <a:t>2</a:t>
            </a:r>
            <a:r>
              <a:rPr lang="zh-TW" altLang="en-US" dirty="0" smtClean="0"/>
              <a:t> 之間的差之點估測器已知為統計量           。因此，為了得到          的點估測值，我們將選擇兩個獨立隨機樣本，每個母體各一個，大小為 </a:t>
            </a:r>
            <a:r>
              <a:rPr lang="en-US" altLang="zh-TW" i="1" dirty="0" smtClean="0"/>
              <a:t>n</a:t>
            </a:r>
            <a:r>
              <a:rPr lang="en-US" altLang="zh-TW" baseline="-25000" dirty="0" smtClean="0"/>
              <a:t>1</a:t>
            </a:r>
            <a:r>
              <a:rPr lang="zh-TW" altLang="en-US" dirty="0" smtClean="0"/>
              <a:t> 和 </a:t>
            </a:r>
            <a:r>
              <a:rPr lang="en-US" altLang="zh-TW" i="1" dirty="0" smtClean="0"/>
              <a:t>n</a:t>
            </a:r>
            <a:r>
              <a:rPr lang="en-US" altLang="zh-TW" baseline="-25000" dirty="0" smtClean="0"/>
              <a:t>2</a:t>
            </a:r>
            <a:r>
              <a:rPr lang="zh-TW" altLang="en-US" dirty="0" smtClean="0"/>
              <a:t>，並計算        ，即樣本平均數的差。</a:t>
            </a:r>
            <a:endParaRPr lang="en-US" altLang="zh-TW" dirty="0" smtClean="0"/>
          </a:p>
          <a:p>
            <a:r>
              <a:rPr lang="zh-TW" altLang="en-US" dirty="0" smtClean="0"/>
              <a:t>我們可預期           的抽樣分布逼近常態，其中有平均數                     和標準差                                 。</a:t>
            </a:r>
            <a:endParaRPr lang="zh-TW" altLang="en-US" dirty="0"/>
          </a:p>
        </p:txBody>
      </p:sp>
      <p:graphicFrame>
        <p:nvGraphicFramePr>
          <p:cNvPr id="6" name="物件 5"/>
          <p:cNvGraphicFramePr>
            <a:graphicFrameLocks noChangeAspect="1"/>
          </p:cNvGraphicFramePr>
          <p:nvPr/>
        </p:nvGraphicFramePr>
        <p:xfrm>
          <a:off x="8316416" y="1340768"/>
          <a:ext cx="355600" cy="406400"/>
        </p:xfrm>
        <a:graphic>
          <a:graphicData uri="http://schemas.openxmlformats.org/presentationml/2006/ole">
            <p:oleObj spid="_x0000_s59395" name="方程式" r:id="rId3" imgW="355320" imgH="406080" progId="Equation.3">
              <p:embed/>
            </p:oleObj>
          </a:graphicData>
        </a:graphic>
      </p:graphicFrame>
      <p:graphicFrame>
        <p:nvGraphicFramePr>
          <p:cNvPr id="59396" name="Object 4"/>
          <p:cNvGraphicFramePr>
            <a:graphicFrameLocks noChangeAspect="1"/>
          </p:cNvGraphicFramePr>
          <p:nvPr/>
        </p:nvGraphicFramePr>
        <p:xfrm>
          <a:off x="1192064" y="1798464"/>
          <a:ext cx="355600" cy="406400"/>
        </p:xfrm>
        <a:graphic>
          <a:graphicData uri="http://schemas.openxmlformats.org/presentationml/2006/ole">
            <p:oleObj spid="_x0000_s59396" name="方程式" r:id="rId4" imgW="355320" imgH="406080" progId="Equation.3">
              <p:embed/>
            </p:oleObj>
          </a:graphicData>
        </a:graphic>
      </p:graphicFrame>
      <p:graphicFrame>
        <p:nvGraphicFramePr>
          <p:cNvPr id="8" name="物件 7"/>
          <p:cNvGraphicFramePr>
            <a:graphicFrameLocks noChangeAspect="1"/>
          </p:cNvGraphicFramePr>
          <p:nvPr/>
        </p:nvGraphicFramePr>
        <p:xfrm>
          <a:off x="2699792" y="2340620"/>
          <a:ext cx="977900" cy="368300"/>
        </p:xfrm>
        <a:graphic>
          <a:graphicData uri="http://schemas.openxmlformats.org/presentationml/2006/ole">
            <p:oleObj spid="_x0000_s59397" name="方程式" r:id="rId5" imgW="977760" imgH="368280" progId="Equation.3">
              <p:embed/>
            </p:oleObj>
          </a:graphicData>
        </a:graphic>
      </p:graphicFrame>
      <p:graphicFrame>
        <p:nvGraphicFramePr>
          <p:cNvPr id="59398" name="Object 6"/>
          <p:cNvGraphicFramePr>
            <a:graphicFrameLocks noChangeAspect="1"/>
          </p:cNvGraphicFramePr>
          <p:nvPr/>
        </p:nvGraphicFramePr>
        <p:xfrm>
          <a:off x="1907704" y="4653136"/>
          <a:ext cx="1930400" cy="419100"/>
        </p:xfrm>
        <a:graphic>
          <a:graphicData uri="http://schemas.openxmlformats.org/presentationml/2006/ole">
            <p:oleObj spid="_x0000_s59398" name="方程式" r:id="rId6" imgW="1930320" imgH="419040" progId="Equation.3">
              <p:embed/>
            </p:oleObj>
          </a:graphicData>
        </a:graphic>
      </p:graphicFrame>
      <p:graphicFrame>
        <p:nvGraphicFramePr>
          <p:cNvPr id="59399" name="Object 7"/>
          <p:cNvGraphicFramePr>
            <a:graphicFrameLocks noChangeAspect="1"/>
          </p:cNvGraphicFramePr>
          <p:nvPr/>
        </p:nvGraphicFramePr>
        <p:xfrm>
          <a:off x="6804248" y="2276872"/>
          <a:ext cx="876300" cy="368300"/>
        </p:xfrm>
        <a:graphic>
          <a:graphicData uri="http://schemas.openxmlformats.org/presentationml/2006/ole">
            <p:oleObj spid="_x0000_s59399" name="方程式" r:id="rId7" imgW="876240" imgH="368280" progId="Equation.3">
              <p:embed/>
            </p:oleObj>
          </a:graphicData>
        </a:graphic>
      </p:graphicFrame>
      <p:graphicFrame>
        <p:nvGraphicFramePr>
          <p:cNvPr id="11" name="物件 10"/>
          <p:cNvGraphicFramePr>
            <a:graphicFrameLocks noChangeAspect="1"/>
          </p:cNvGraphicFramePr>
          <p:nvPr/>
        </p:nvGraphicFramePr>
        <p:xfrm>
          <a:off x="7020272" y="3212976"/>
          <a:ext cx="787400" cy="368300"/>
        </p:xfrm>
        <a:graphic>
          <a:graphicData uri="http://schemas.openxmlformats.org/presentationml/2006/ole">
            <p:oleObj spid="_x0000_s59400" name="方程式" r:id="rId8" imgW="787320" imgH="368280" progId="Equation.3">
              <p:embed/>
            </p:oleObj>
          </a:graphicData>
        </a:graphic>
      </p:graphicFrame>
      <p:graphicFrame>
        <p:nvGraphicFramePr>
          <p:cNvPr id="59401" name="Object 9"/>
          <p:cNvGraphicFramePr>
            <a:graphicFrameLocks noChangeAspect="1"/>
          </p:cNvGraphicFramePr>
          <p:nvPr/>
        </p:nvGraphicFramePr>
        <p:xfrm>
          <a:off x="2700338" y="4256088"/>
          <a:ext cx="977900" cy="368300"/>
        </p:xfrm>
        <a:graphic>
          <a:graphicData uri="http://schemas.openxmlformats.org/presentationml/2006/ole">
            <p:oleObj spid="_x0000_s59401" name="方程式" r:id="rId9" imgW="977760" imgH="368280" progId="Equation.3">
              <p:embed/>
            </p:oleObj>
          </a:graphicData>
        </a:graphic>
      </p:graphicFrame>
      <p:graphicFrame>
        <p:nvGraphicFramePr>
          <p:cNvPr id="13" name="物件 12"/>
          <p:cNvGraphicFramePr>
            <a:graphicFrameLocks noChangeAspect="1"/>
          </p:cNvGraphicFramePr>
          <p:nvPr/>
        </p:nvGraphicFramePr>
        <p:xfrm>
          <a:off x="5467548" y="4602584"/>
          <a:ext cx="3136900" cy="482600"/>
        </p:xfrm>
        <a:graphic>
          <a:graphicData uri="http://schemas.openxmlformats.org/presentationml/2006/ole">
            <p:oleObj spid="_x0000_s59402" name="方程式" r:id="rId10" imgW="3136680" imgH="482400" progId="Equation.3">
              <p:embed/>
            </p:oleObj>
          </a:graphicData>
        </a:graphic>
      </p:graphicFrame>
      <p:sp>
        <p:nvSpPr>
          <p:cNvPr id="12" name="日期版面配置區 11"/>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4" name="投影片編號版面配置區 13"/>
          <p:cNvSpPr>
            <a:spLocks noGrp="1"/>
          </p:cNvSpPr>
          <p:nvPr>
            <p:ph type="sldNum" sz="quarter" idx="12"/>
          </p:nvPr>
        </p:nvSpPr>
        <p:spPr/>
        <p:txBody>
          <a:bodyPr/>
          <a:lstStyle/>
          <a:p>
            <a:fld id="{3F1BE346-639A-4CE8-BB9A-C151839B4846}" type="slidenum">
              <a:rPr lang="zh-TW" altLang="en-US" smtClean="0"/>
              <a:pPr/>
              <a:t>46</a:t>
            </a:fld>
            <a:endParaRPr lang="zh-TW"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smtClean="0"/>
              <a:t>雙樣本：估測兩個平均數之間的差異</a:t>
            </a:r>
            <a:r>
              <a:rPr lang="en-US" altLang="zh-TW" sz="3600" dirty="0" smtClean="0"/>
              <a:t>(</a:t>
            </a:r>
            <a:r>
              <a:rPr lang="zh-TW" altLang="en-US" sz="3600" dirty="0" smtClean="0"/>
              <a:t>續</a:t>
            </a:r>
            <a:r>
              <a:rPr lang="en-US" altLang="zh-TW" sz="3600" dirty="0" smtClean="0"/>
              <a:t>)</a:t>
            </a:r>
            <a:endParaRPr lang="zh-TW" altLang="en-US" sz="3600" dirty="0"/>
          </a:p>
        </p:txBody>
      </p:sp>
      <p:sp>
        <p:nvSpPr>
          <p:cNvPr id="3" name="內容版面配置區 2"/>
          <p:cNvSpPr>
            <a:spLocks noGrp="1"/>
          </p:cNvSpPr>
          <p:nvPr>
            <p:ph idx="1"/>
          </p:nvPr>
        </p:nvSpPr>
        <p:spPr/>
        <p:txBody>
          <a:bodyPr/>
          <a:lstStyle/>
          <a:p>
            <a:r>
              <a:rPr lang="zh-TW" altLang="en-US" dirty="0" smtClean="0"/>
              <a:t>因此，我們可斷言有        的機率，標準常態變數</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會落入        和      之間。</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取代 </a:t>
            </a:r>
            <a:r>
              <a:rPr lang="en-US" altLang="zh-TW" i="1" dirty="0" smtClean="0"/>
              <a:t>Z</a:t>
            </a:r>
            <a:r>
              <a:rPr lang="zh-TW" altLang="en-US" dirty="0" smtClean="0"/>
              <a:t>，我們可得等效陳述</a:t>
            </a:r>
            <a:endParaRPr lang="zh-TW" altLang="en-US" dirty="0"/>
          </a:p>
        </p:txBody>
      </p:sp>
      <p:graphicFrame>
        <p:nvGraphicFramePr>
          <p:cNvPr id="60418" name="Object 2"/>
          <p:cNvGraphicFramePr>
            <a:graphicFrameLocks noChangeAspect="1"/>
          </p:cNvGraphicFramePr>
          <p:nvPr/>
        </p:nvGraphicFramePr>
        <p:xfrm>
          <a:off x="3167607" y="3840088"/>
          <a:ext cx="3276601" cy="381000"/>
        </p:xfrm>
        <a:graphic>
          <a:graphicData uri="http://schemas.openxmlformats.org/presentationml/2006/ole">
            <p:oleObj spid="_x0000_s60418" name="方程式" r:id="rId3" imgW="3276360" imgH="380880" progId="Equation.3">
              <p:embed/>
            </p:oleObj>
          </a:graphicData>
        </a:graphic>
      </p:graphicFrame>
      <p:graphicFrame>
        <p:nvGraphicFramePr>
          <p:cNvPr id="60419" name="Object 3"/>
          <p:cNvGraphicFramePr>
            <a:graphicFrameLocks noChangeAspect="1"/>
          </p:cNvGraphicFramePr>
          <p:nvPr/>
        </p:nvGraphicFramePr>
        <p:xfrm>
          <a:off x="3059832" y="3212976"/>
          <a:ext cx="495300" cy="381000"/>
        </p:xfrm>
        <a:graphic>
          <a:graphicData uri="http://schemas.openxmlformats.org/presentationml/2006/ole">
            <p:oleObj spid="_x0000_s60419" name="方程式" r:id="rId4" imgW="495000" imgH="380880" progId="Equation.3">
              <p:embed/>
            </p:oleObj>
          </a:graphicData>
        </a:graphic>
      </p:graphicFrame>
      <p:graphicFrame>
        <p:nvGraphicFramePr>
          <p:cNvPr id="60420" name="Object 4"/>
          <p:cNvGraphicFramePr>
            <a:graphicFrameLocks noChangeAspect="1"/>
          </p:cNvGraphicFramePr>
          <p:nvPr/>
        </p:nvGraphicFramePr>
        <p:xfrm>
          <a:off x="1979712" y="5183088"/>
          <a:ext cx="5359400" cy="838200"/>
        </p:xfrm>
        <a:graphic>
          <a:graphicData uri="http://schemas.openxmlformats.org/presentationml/2006/ole">
            <p:oleObj spid="_x0000_s60420" name="方程式" r:id="rId5" imgW="5359320" imgH="838080" progId="Equation.3">
              <p:embed/>
            </p:oleObj>
          </a:graphicData>
        </a:graphic>
      </p:graphicFrame>
      <p:graphicFrame>
        <p:nvGraphicFramePr>
          <p:cNvPr id="60421" name="Object 5"/>
          <p:cNvGraphicFramePr>
            <a:graphicFrameLocks noChangeAspect="1"/>
          </p:cNvGraphicFramePr>
          <p:nvPr/>
        </p:nvGraphicFramePr>
        <p:xfrm>
          <a:off x="1907704" y="3212976"/>
          <a:ext cx="711200" cy="381000"/>
        </p:xfrm>
        <a:graphic>
          <a:graphicData uri="http://schemas.openxmlformats.org/presentationml/2006/ole">
            <p:oleObj spid="_x0000_s60421" name="方程式" r:id="rId6" imgW="711000" imgH="380880" progId="Equation.3">
              <p:embed/>
            </p:oleObj>
          </a:graphicData>
        </a:graphic>
      </p:graphicFrame>
      <p:graphicFrame>
        <p:nvGraphicFramePr>
          <p:cNvPr id="60422" name="Object 6"/>
          <p:cNvGraphicFramePr>
            <a:graphicFrameLocks noChangeAspect="1"/>
          </p:cNvGraphicFramePr>
          <p:nvPr/>
        </p:nvGraphicFramePr>
        <p:xfrm>
          <a:off x="4246563" y="1412776"/>
          <a:ext cx="609600" cy="279400"/>
        </p:xfrm>
        <a:graphic>
          <a:graphicData uri="http://schemas.openxmlformats.org/presentationml/2006/ole">
            <p:oleObj spid="_x0000_s60422" name="方程式" r:id="rId7" imgW="609480" imgH="279360" progId="Equation.3">
              <p:embed/>
            </p:oleObj>
          </a:graphicData>
        </a:graphic>
      </p:graphicFrame>
      <p:graphicFrame>
        <p:nvGraphicFramePr>
          <p:cNvPr id="60423" name="Object 7"/>
          <p:cNvGraphicFramePr>
            <a:graphicFrameLocks noChangeAspect="1"/>
          </p:cNvGraphicFramePr>
          <p:nvPr/>
        </p:nvGraphicFramePr>
        <p:xfrm>
          <a:off x="3016250" y="2014736"/>
          <a:ext cx="3111500" cy="838200"/>
        </p:xfrm>
        <a:graphic>
          <a:graphicData uri="http://schemas.openxmlformats.org/presentationml/2006/ole">
            <p:oleObj spid="_x0000_s60423" name="方程式" r:id="rId8" imgW="3111480" imgH="838080" progId="Equation.3">
              <p:embed/>
            </p:oleObj>
          </a:graphicData>
        </a:graphic>
      </p:graphicFrame>
      <p:sp>
        <p:nvSpPr>
          <p:cNvPr id="10" name="日期版面配置區 9"/>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47</a:t>
            </a:fld>
            <a:endParaRPr lang="zh-TW"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smtClean="0"/>
              <a:t>雙樣本：估測兩個平均數之間的差異</a:t>
            </a:r>
            <a:r>
              <a:rPr lang="en-US" altLang="zh-TW" sz="3600" dirty="0" smtClean="0"/>
              <a:t>(</a:t>
            </a:r>
            <a:r>
              <a:rPr lang="zh-TW" altLang="en-US" sz="3600" dirty="0" smtClean="0"/>
              <a:t>續</a:t>
            </a:r>
            <a:r>
              <a:rPr lang="en-US" altLang="zh-TW" sz="3600" dirty="0" smtClean="0"/>
              <a:t>)</a:t>
            </a:r>
            <a:endParaRPr lang="zh-TW" altLang="en-US" sz="3600" dirty="0"/>
          </a:p>
        </p:txBody>
      </p:sp>
      <p:pic>
        <p:nvPicPr>
          <p:cNvPr id="61442" name="Picture 2"/>
          <p:cNvPicPr>
            <a:picLocks noGrp="1" noChangeAspect="1" noChangeArrowheads="1"/>
          </p:cNvPicPr>
          <p:nvPr>
            <p:ph idx="1"/>
          </p:nvPr>
        </p:nvPicPr>
        <p:blipFill>
          <a:blip r:embed="rId2" cstate="print"/>
          <a:srcRect/>
          <a:stretch>
            <a:fillRect/>
          </a:stretch>
        </p:blipFill>
        <p:spPr bwMode="auto">
          <a:xfrm>
            <a:off x="612448" y="1412776"/>
            <a:ext cx="7992000" cy="321666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48</a:t>
            </a:fld>
            <a:endParaRPr lang="zh-TW"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smtClean="0"/>
              <a:t>變異數未知但相等</a:t>
            </a:r>
            <a:endParaRPr lang="zh-TW" altLang="en-US" sz="3600" dirty="0"/>
          </a:p>
        </p:txBody>
      </p:sp>
      <p:sp>
        <p:nvSpPr>
          <p:cNvPr id="3" name="內容版面配置區 2"/>
          <p:cNvSpPr>
            <a:spLocks noGrp="1"/>
          </p:cNvSpPr>
          <p:nvPr>
            <p:ph idx="1"/>
          </p:nvPr>
        </p:nvSpPr>
        <p:spPr/>
        <p:txBody>
          <a:bodyPr/>
          <a:lstStyle/>
          <a:p>
            <a:r>
              <a:rPr lang="zh-TW" altLang="en-US" dirty="0" smtClean="0"/>
              <a:t>考慮     </a:t>
            </a:r>
            <a:r>
              <a:rPr lang="zh-TW" altLang="en-US" dirty="0" smtClean="0"/>
              <a:t>和     是未知的一個情況。如果 </a:t>
            </a:r>
            <a:r>
              <a:rPr lang="en-US" altLang="zh-TW" dirty="0" smtClean="0"/>
              <a:t/>
            </a:r>
            <a:br>
              <a:rPr lang="en-US" altLang="zh-TW" dirty="0" smtClean="0"/>
            </a:br>
            <a:r>
              <a:rPr lang="zh-TW" altLang="en-US" dirty="0" smtClean="0"/>
              <a:t>，我們得到形式如下的標準常態變數：</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隨機變數</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分別為具有        和        之自由度的卡方分布。</a:t>
            </a:r>
            <a:endParaRPr lang="zh-TW" altLang="en-US" dirty="0"/>
          </a:p>
        </p:txBody>
      </p:sp>
      <p:graphicFrame>
        <p:nvGraphicFramePr>
          <p:cNvPr id="4" name="物件 3"/>
          <p:cNvGraphicFramePr>
            <a:graphicFrameLocks noChangeAspect="1"/>
          </p:cNvGraphicFramePr>
          <p:nvPr/>
        </p:nvGraphicFramePr>
        <p:xfrm>
          <a:off x="1619672" y="1340768"/>
          <a:ext cx="355600" cy="406400"/>
        </p:xfrm>
        <a:graphic>
          <a:graphicData uri="http://schemas.openxmlformats.org/presentationml/2006/ole">
            <p:oleObj spid="_x0000_s62466" name="方程式" r:id="rId3" imgW="355320" imgH="406080" progId="Equation.3">
              <p:embed/>
            </p:oleObj>
          </a:graphicData>
        </a:graphic>
      </p:graphicFrame>
      <p:graphicFrame>
        <p:nvGraphicFramePr>
          <p:cNvPr id="62467" name="Object 3"/>
          <p:cNvGraphicFramePr>
            <a:graphicFrameLocks noChangeAspect="1"/>
          </p:cNvGraphicFramePr>
          <p:nvPr/>
        </p:nvGraphicFramePr>
        <p:xfrm>
          <a:off x="2411760" y="1340768"/>
          <a:ext cx="355600" cy="406400"/>
        </p:xfrm>
        <a:graphic>
          <a:graphicData uri="http://schemas.openxmlformats.org/presentationml/2006/ole">
            <p:oleObj spid="_x0000_s62467" name="方程式" r:id="rId4" imgW="355320" imgH="406080" progId="Equation.3">
              <p:embed/>
            </p:oleObj>
          </a:graphicData>
        </a:graphic>
      </p:graphicFrame>
      <p:graphicFrame>
        <p:nvGraphicFramePr>
          <p:cNvPr id="62469" name="Object 5"/>
          <p:cNvGraphicFramePr>
            <a:graphicFrameLocks noChangeAspect="1"/>
          </p:cNvGraphicFramePr>
          <p:nvPr/>
        </p:nvGraphicFramePr>
        <p:xfrm>
          <a:off x="7092280" y="1340768"/>
          <a:ext cx="1651000" cy="406400"/>
        </p:xfrm>
        <a:graphic>
          <a:graphicData uri="http://schemas.openxmlformats.org/presentationml/2006/ole">
            <p:oleObj spid="_x0000_s62469" name="方程式" r:id="rId5" imgW="1650960" imgH="406080" progId="Equation.3">
              <p:embed/>
            </p:oleObj>
          </a:graphicData>
        </a:graphic>
      </p:graphicFrame>
      <p:graphicFrame>
        <p:nvGraphicFramePr>
          <p:cNvPr id="8" name="物件 7"/>
          <p:cNvGraphicFramePr>
            <a:graphicFrameLocks noChangeAspect="1"/>
          </p:cNvGraphicFramePr>
          <p:nvPr/>
        </p:nvGraphicFramePr>
        <p:xfrm>
          <a:off x="2915816" y="2276872"/>
          <a:ext cx="3111500" cy="838200"/>
        </p:xfrm>
        <a:graphic>
          <a:graphicData uri="http://schemas.openxmlformats.org/presentationml/2006/ole">
            <p:oleObj spid="_x0000_s62470" name="方程式" r:id="rId6" imgW="3111480" imgH="838080" progId="Equation.3">
              <p:embed/>
            </p:oleObj>
          </a:graphicData>
        </a:graphic>
      </p:graphicFrame>
      <p:graphicFrame>
        <p:nvGraphicFramePr>
          <p:cNvPr id="9" name="物件 8"/>
          <p:cNvGraphicFramePr>
            <a:graphicFrameLocks noChangeAspect="1"/>
          </p:cNvGraphicFramePr>
          <p:nvPr/>
        </p:nvGraphicFramePr>
        <p:xfrm>
          <a:off x="3131840" y="3861048"/>
          <a:ext cx="2946400" cy="762000"/>
        </p:xfrm>
        <a:graphic>
          <a:graphicData uri="http://schemas.openxmlformats.org/presentationml/2006/ole">
            <p:oleObj spid="_x0000_s62471" name="方程式" r:id="rId7" imgW="2946240" imgH="761760" progId="Equation.3">
              <p:embed/>
            </p:oleObj>
          </a:graphicData>
        </a:graphic>
      </p:graphicFrame>
      <p:graphicFrame>
        <p:nvGraphicFramePr>
          <p:cNvPr id="62473" name="Object 9"/>
          <p:cNvGraphicFramePr>
            <a:graphicFrameLocks noChangeAspect="1"/>
          </p:cNvGraphicFramePr>
          <p:nvPr/>
        </p:nvGraphicFramePr>
        <p:xfrm>
          <a:off x="2724224" y="5019526"/>
          <a:ext cx="635000" cy="368300"/>
        </p:xfrm>
        <a:graphic>
          <a:graphicData uri="http://schemas.openxmlformats.org/presentationml/2006/ole">
            <p:oleObj spid="_x0000_s62473" name="方程式" r:id="rId8" imgW="634680" imgH="368280" progId="Equation.3">
              <p:embed/>
            </p:oleObj>
          </a:graphicData>
        </a:graphic>
      </p:graphicFrame>
      <p:graphicFrame>
        <p:nvGraphicFramePr>
          <p:cNvPr id="62474" name="Object 10"/>
          <p:cNvGraphicFramePr>
            <a:graphicFrameLocks noChangeAspect="1"/>
          </p:cNvGraphicFramePr>
          <p:nvPr/>
        </p:nvGraphicFramePr>
        <p:xfrm>
          <a:off x="3779912" y="5013176"/>
          <a:ext cx="673100" cy="368300"/>
        </p:xfrm>
        <a:graphic>
          <a:graphicData uri="http://schemas.openxmlformats.org/presentationml/2006/ole">
            <p:oleObj spid="_x0000_s62474" name="方程式" r:id="rId9" imgW="672840" imgH="368280" progId="Equation.3">
              <p:embed/>
            </p:oleObj>
          </a:graphicData>
        </a:graphic>
      </p:graphicFrame>
      <p:sp>
        <p:nvSpPr>
          <p:cNvPr id="11" name="日期版面配置區 10"/>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2" name="投影片編號版面配置區 11"/>
          <p:cNvSpPr>
            <a:spLocks noGrp="1"/>
          </p:cNvSpPr>
          <p:nvPr>
            <p:ph type="sldNum" sz="quarter" idx="12"/>
          </p:nvPr>
        </p:nvSpPr>
        <p:spPr/>
        <p:txBody>
          <a:bodyPr/>
          <a:lstStyle/>
          <a:p>
            <a:fld id="{3F1BE346-639A-4CE8-BB9A-C151839B4846}" type="slidenum">
              <a:rPr lang="zh-TW" altLang="en-US" smtClean="0"/>
              <a:pPr/>
              <a:t>49</a:t>
            </a:fld>
            <a:endParaRPr lang="zh-TW"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5.1</a:t>
            </a:r>
            <a:endParaRPr lang="zh-TW" altLang="en-US" dirty="0"/>
          </a:p>
        </p:txBody>
      </p:sp>
      <p:pic>
        <p:nvPicPr>
          <p:cNvPr id="2051" name="Picture 3"/>
          <p:cNvPicPr>
            <a:picLocks noGrp="1" noChangeAspect="1" noChangeArrowheads="1"/>
          </p:cNvPicPr>
          <p:nvPr>
            <p:ph idx="1"/>
          </p:nvPr>
        </p:nvPicPr>
        <p:blipFill>
          <a:blip r:embed="rId2" cstate="print"/>
          <a:srcRect b="66740"/>
          <a:stretch>
            <a:fillRect/>
          </a:stretch>
        </p:blipFill>
        <p:spPr bwMode="auto">
          <a:xfrm>
            <a:off x="323850" y="1452705"/>
            <a:ext cx="8496300" cy="1184207"/>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38426"/>
          <a:stretch>
            <a:fillRect/>
          </a:stretch>
        </p:blipFill>
        <p:spPr bwMode="auto">
          <a:xfrm>
            <a:off x="324172" y="2852936"/>
            <a:ext cx="8496300" cy="2192319"/>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5</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變異數未知但相等</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a:xfrm>
            <a:off x="323528" y="1196752"/>
            <a:ext cx="8496944" cy="5112568"/>
          </a:xfrm>
        </p:spPr>
        <p:txBody>
          <a:bodyPr/>
          <a:lstStyle/>
          <a:p>
            <a:pPr>
              <a:spcBef>
                <a:spcPts val="600"/>
              </a:spcBef>
            </a:pPr>
            <a:r>
              <a:rPr lang="zh-TW" altLang="en-US" dirty="0" smtClean="0"/>
              <a:t>此外，它們是獨立卡方變數，因為隨機樣本是獨立地選出。因此，它們的和</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是具有                    之自由度的一個卡方分布。</a:t>
            </a:r>
            <a:endParaRPr lang="en-US" altLang="zh-TW" dirty="0" smtClean="0"/>
          </a:p>
          <a:p>
            <a:r>
              <a:rPr lang="zh-TW" altLang="en-US" dirty="0" smtClean="0"/>
              <a:t>因為前述 </a:t>
            </a:r>
            <a:r>
              <a:rPr lang="en-US" altLang="zh-TW" i="1" dirty="0" smtClean="0"/>
              <a:t>Z </a:t>
            </a:r>
            <a:r>
              <a:rPr lang="zh-TW" altLang="en-US" dirty="0" smtClean="0"/>
              <a:t>和 </a:t>
            </a:r>
            <a:r>
              <a:rPr lang="en-US" altLang="zh-TW" i="1" dirty="0" smtClean="0"/>
              <a:t>V</a:t>
            </a:r>
            <a:r>
              <a:rPr lang="en-US" altLang="zh-TW" dirty="0" smtClean="0"/>
              <a:t> </a:t>
            </a:r>
            <a:r>
              <a:rPr lang="zh-TW" altLang="en-US" dirty="0" smtClean="0"/>
              <a:t>的表示式可證明是獨立的，則從定理</a:t>
            </a:r>
            <a:r>
              <a:rPr lang="en-US" altLang="zh-TW" dirty="0" smtClean="0"/>
              <a:t>4.5 </a:t>
            </a:r>
            <a:r>
              <a:rPr lang="zh-TW" altLang="en-US" dirty="0" smtClean="0"/>
              <a:t>可得統計量</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是具有                   之自由度的 </a:t>
            </a:r>
            <a:r>
              <a:rPr lang="en-US" altLang="zh-TW" i="1" dirty="0" smtClean="0"/>
              <a:t>t </a:t>
            </a:r>
            <a:r>
              <a:rPr lang="zh-TW" altLang="en-US" dirty="0" smtClean="0"/>
              <a:t>分布。</a:t>
            </a:r>
            <a:endParaRPr lang="en-US" altLang="zh-TW" dirty="0" smtClean="0"/>
          </a:p>
        </p:txBody>
      </p:sp>
      <p:graphicFrame>
        <p:nvGraphicFramePr>
          <p:cNvPr id="4" name="物件 3"/>
          <p:cNvGraphicFramePr>
            <a:graphicFrameLocks noChangeAspect="1"/>
          </p:cNvGraphicFramePr>
          <p:nvPr/>
        </p:nvGraphicFramePr>
        <p:xfrm>
          <a:off x="1524000" y="2276872"/>
          <a:ext cx="6096000" cy="762000"/>
        </p:xfrm>
        <a:graphic>
          <a:graphicData uri="http://schemas.openxmlformats.org/presentationml/2006/ole">
            <p:oleObj spid="_x0000_s63490" name="方程式" r:id="rId3" imgW="6095880" imgH="761760" progId="Equation.3">
              <p:embed/>
            </p:oleObj>
          </a:graphicData>
        </a:graphic>
      </p:graphicFrame>
      <p:graphicFrame>
        <p:nvGraphicFramePr>
          <p:cNvPr id="5" name="物件 4"/>
          <p:cNvGraphicFramePr>
            <a:graphicFrameLocks noChangeAspect="1"/>
          </p:cNvGraphicFramePr>
          <p:nvPr/>
        </p:nvGraphicFramePr>
        <p:xfrm>
          <a:off x="1979712" y="3140968"/>
          <a:ext cx="1689100" cy="368300"/>
        </p:xfrm>
        <a:graphic>
          <a:graphicData uri="http://schemas.openxmlformats.org/presentationml/2006/ole">
            <p:oleObj spid="_x0000_s63491" name="方程式" r:id="rId4" imgW="1688760" imgH="368280" progId="Equation.3">
              <p:embed/>
            </p:oleObj>
          </a:graphicData>
        </a:graphic>
      </p:graphicFrame>
      <p:graphicFrame>
        <p:nvGraphicFramePr>
          <p:cNvPr id="8" name="物件 7"/>
          <p:cNvGraphicFramePr>
            <a:graphicFrameLocks noChangeAspect="1"/>
          </p:cNvGraphicFramePr>
          <p:nvPr/>
        </p:nvGraphicFramePr>
        <p:xfrm>
          <a:off x="1460500" y="4797152"/>
          <a:ext cx="6223000" cy="901700"/>
        </p:xfrm>
        <a:graphic>
          <a:graphicData uri="http://schemas.openxmlformats.org/presentationml/2006/ole">
            <p:oleObj spid="_x0000_s63493" name="方程式" r:id="rId5" imgW="6222960" imgH="901440" progId="Equation.3">
              <p:embed/>
            </p:oleObj>
          </a:graphicData>
        </a:graphic>
      </p:graphicFrame>
      <p:graphicFrame>
        <p:nvGraphicFramePr>
          <p:cNvPr id="9" name="物件 8"/>
          <p:cNvGraphicFramePr>
            <a:graphicFrameLocks noChangeAspect="1"/>
          </p:cNvGraphicFramePr>
          <p:nvPr/>
        </p:nvGraphicFramePr>
        <p:xfrm>
          <a:off x="1946796" y="6013028"/>
          <a:ext cx="1689100" cy="368300"/>
        </p:xfrm>
        <a:graphic>
          <a:graphicData uri="http://schemas.openxmlformats.org/presentationml/2006/ole">
            <p:oleObj spid="_x0000_s63494" name="方程式" r:id="rId6" imgW="1688760" imgH="368280" progId="Equation.3">
              <p:embed/>
            </p:oleObj>
          </a:graphicData>
        </a:graphic>
      </p:graphicFrame>
      <p:sp>
        <p:nvSpPr>
          <p:cNvPr id="10" name="日期版面配置區 9"/>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50</a:t>
            </a:fld>
            <a:endParaRPr lang="zh-TW"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變異數未知但相等</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未知的共同變異數 </a:t>
            </a:r>
            <a:r>
              <a:rPr lang="el-GR" altLang="zh-TW" i="1" dirty="0" smtClean="0"/>
              <a:t>σ</a:t>
            </a:r>
            <a:r>
              <a:rPr lang="en-US" altLang="zh-TW" baseline="30000" dirty="0" smtClean="0"/>
              <a:t>2</a:t>
            </a:r>
            <a:r>
              <a:rPr lang="zh-TW" altLang="en-US" dirty="0" smtClean="0"/>
              <a:t> 的點估測可藉由將樣本變異數合併而得。將綜合估測器以     表示，我們得到以下結果。</a:t>
            </a:r>
          </a:p>
          <a:p>
            <a:endParaRPr lang="zh-TW" altLang="en-US" dirty="0"/>
          </a:p>
        </p:txBody>
      </p:sp>
      <p:graphicFrame>
        <p:nvGraphicFramePr>
          <p:cNvPr id="4" name="物件 3"/>
          <p:cNvGraphicFramePr>
            <a:graphicFrameLocks noChangeAspect="1"/>
          </p:cNvGraphicFramePr>
          <p:nvPr/>
        </p:nvGraphicFramePr>
        <p:xfrm>
          <a:off x="6156176" y="1787224"/>
          <a:ext cx="330200" cy="457200"/>
        </p:xfrm>
        <a:graphic>
          <a:graphicData uri="http://schemas.openxmlformats.org/presentationml/2006/ole">
            <p:oleObj spid="_x0000_s66562" name="方程式" r:id="rId3" imgW="330120" imgH="457200" progId="Equation.3">
              <p:embed/>
            </p:oleObj>
          </a:graphicData>
        </a:graphic>
      </p:graphicFrame>
      <p:pic>
        <p:nvPicPr>
          <p:cNvPr id="5" name="Picture 2"/>
          <p:cNvPicPr>
            <a:picLocks noChangeAspect="1" noChangeArrowheads="1"/>
          </p:cNvPicPr>
          <p:nvPr/>
        </p:nvPicPr>
        <p:blipFill>
          <a:blip r:embed="rId4" cstate="print"/>
          <a:srcRect/>
          <a:stretch>
            <a:fillRect/>
          </a:stretch>
        </p:blipFill>
        <p:spPr bwMode="auto">
          <a:xfrm>
            <a:off x="755576" y="3039452"/>
            <a:ext cx="7631960" cy="139766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51</a:t>
            </a:fld>
            <a:endParaRPr lang="zh-TW"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smtClean="0"/>
              <a:t>變異數未知但相等</a:t>
            </a:r>
            <a:r>
              <a:rPr lang="en-US" altLang="zh-TW" sz="3600" dirty="0" smtClean="0"/>
              <a:t>(</a:t>
            </a:r>
            <a:r>
              <a:rPr lang="zh-TW" altLang="en-US" sz="3600" dirty="0" smtClean="0"/>
              <a:t>續</a:t>
            </a:r>
            <a:r>
              <a:rPr lang="en-US" altLang="zh-TW" sz="3600" dirty="0" smtClean="0"/>
              <a:t>)</a:t>
            </a:r>
            <a:endParaRPr lang="zh-TW" altLang="en-US" sz="3600" dirty="0"/>
          </a:p>
        </p:txBody>
      </p:sp>
      <p:sp>
        <p:nvSpPr>
          <p:cNvPr id="3" name="內容版面配置區 2"/>
          <p:cNvSpPr>
            <a:spLocks noGrp="1"/>
          </p:cNvSpPr>
          <p:nvPr>
            <p:ph idx="1"/>
          </p:nvPr>
        </p:nvSpPr>
        <p:spPr>
          <a:xfrm>
            <a:off x="323528" y="1196752"/>
            <a:ext cx="8496944" cy="5112568"/>
          </a:xfrm>
        </p:spPr>
        <p:txBody>
          <a:bodyPr/>
          <a:lstStyle/>
          <a:p>
            <a:r>
              <a:rPr lang="zh-TW" altLang="en-US" dirty="0" smtClean="0"/>
              <a:t>將     代入統計量 </a:t>
            </a:r>
            <a:r>
              <a:rPr lang="en-US" altLang="zh-TW" i="1" dirty="0" smtClean="0"/>
              <a:t>T </a:t>
            </a:r>
            <a:r>
              <a:rPr lang="zh-TW" altLang="en-US" dirty="0" smtClean="0"/>
              <a:t>中，</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使用統計量 </a:t>
            </a:r>
            <a:r>
              <a:rPr lang="en-US" altLang="zh-TW" i="1" dirty="0" smtClean="0"/>
              <a:t>T</a:t>
            </a:r>
            <a:r>
              <a:rPr lang="zh-TW" altLang="en-US" dirty="0" smtClean="0"/>
              <a:t>，我們得到</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其中     是具有              之自由度的 </a:t>
            </a:r>
            <a:r>
              <a:rPr lang="en-US" altLang="zh-TW" i="1" dirty="0" smtClean="0"/>
              <a:t>t </a:t>
            </a:r>
            <a:r>
              <a:rPr lang="zh-TW" altLang="en-US" dirty="0" smtClean="0"/>
              <a:t>值，在它以上我們求得       的面積。</a:t>
            </a:r>
            <a:endParaRPr lang="zh-TW" altLang="en-US" dirty="0"/>
          </a:p>
        </p:txBody>
      </p:sp>
      <p:graphicFrame>
        <p:nvGraphicFramePr>
          <p:cNvPr id="4" name="物件 3"/>
          <p:cNvGraphicFramePr>
            <a:graphicFrameLocks noChangeAspect="1"/>
          </p:cNvGraphicFramePr>
          <p:nvPr/>
        </p:nvGraphicFramePr>
        <p:xfrm>
          <a:off x="1187624" y="1387624"/>
          <a:ext cx="330200" cy="457200"/>
        </p:xfrm>
        <a:graphic>
          <a:graphicData uri="http://schemas.openxmlformats.org/presentationml/2006/ole">
            <p:oleObj spid="_x0000_s65538" name="方程式" r:id="rId3" imgW="330120" imgH="457200" progId="Equation.3">
              <p:embed/>
            </p:oleObj>
          </a:graphicData>
        </a:graphic>
      </p:graphicFrame>
      <p:graphicFrame>
        <p:nvGraphicFramePr>
          <p:cNvPr id="65540" name="Object 4"/>
          <p:cNvGraphicFramePr>
            <a:graphicFrameLocks noChangeAspect="1"/>
          </p:cNvGraphicFramePr>
          <p:nvPr/>
        </p:nvGraphicFramePr>
        <p:xfrm>
          <a:off x="3028950" y="1916832"/>
          <a:ext cx="3086100" cy="838200"/>
        </p:xfrm>
        <a:graphic>
          <a:graphicData uri="http://schemas.openxmlformats.org/presentationml/2006/ole">
            <p:oleObj spid="_x0000_s65540" name="方程式" r:id="rId4" imgW="3085920" imgH="838080" progId="Equation.3">
              <p:embed/>
            </p:oleObj>
          </a:graphicData>
        </a:graphic>
      </p:graphicFrame>
      <p:graphicFrame>
        <p:nvGraphicFramePr>
          <p:cNvPr id="7" name="物件 6"/>
          <p:cNvGraphicFramePr>
            <a:graphicFrameLocks noChangeAspect="1"/>
          </p:cNvGraphicFramePr>
          <p:nvPr/>
        </p:nvGraphicFramePr>
        <p:xfrm>
          <a:off x="2997200" y="3768080"/>
          <a:ext cx="3149600" cy="381000"/>
        </p:xfrm>
        <a:graphic>
          <a:graphicData uri="http://schemas.openxmlformats.org/presentationml/2006/ole">
            <p:oleObj spid="_x0000_s65541" name="方程式" r:id="rId5" imgW="3149280" imgH="380880" progId="Equation.3">
              <p:embed/>
            </p:oleObj>
          </a:graphicData>
        </a:graphic>
      </p:graphicFrame>
      <p:graphicFrame>
        <p:nvGraphicFramePr>
          <p:cNvPr id="65542" name="Object 6"/>
          <p:cNvGraphicFramePr>
            <a:graphicFrameLocks noChangeAspect="1"/>
          </p:cNvGraphicFramePr>
          <p:nvPr/>
        </p:nvGraphicFramePr>
        <p:xfrm>
          <a:off x="1547664" y="4509120"/>
          <a:ext cx="431800" cy="381000"/>
        </p:xfrm>
        <a:graphic>
          <a:graphicData uri="http://schemas.openxmlformats.org/presentationml/2006/ole">
            <p:oleObj spid="_x0000_s65542" name="方程式" r:id="rId6" imgW="431640" imgH="380880" progId="Equation.3">
              <p:embed/>
            </p:oleObj>
          </a:graphicData>
        </a:graphic>
      </p:graphicFrame>
      <p:graphicFrame>
        <p:nvGraphicFramePr>
          <p:cNvPr id="65543" name="Object 7"/>
          <p:cNvGraphicFramePr>
            <a:graphicFrameLocks noChangeAspect="1"/>
          </p:cNvGraphicFramePr>
          <p:nvPr/>
        </p:nvGraphicFramePr>
        <p:xfrm>
          <a:off x="3183384" y="4509120"/>
          <a:ext cx="1244600" cy="368300"/>
        </p:xfrm>
        <a:graphic>
          <a:graphicData uri="http://schemas.openxmlformats.org/presentationml/2006/ole">
            <p:oleObj spid="_x0000_s65543" name="方程式" r:id="rId7" imgW="1244520" imgH="368280" progId="Equation.3">
              <p:embed/>
            </p:oleObj>
          </a:graphicData>
        </a:graphic>
      </p:graphicFrame>
      <p:graphicFrame>
        <p:nvGraphicFramePr>
          <p:cNvPr id="10" name="物件 9"/>
          <p:cNvGraphicFramePr>
            <a:graphicFrameLocks noChangeAspect="1"/>
          </p:cNvGraphicFramePr>
          <p:nvPr/>
        </p:nvGraphicFramePr>
        <p:xfrm>
          <a:off x="2699792" y="5013176"/>
          <a:ext cx="571500" cy="279400"/>
        </p:xfrm>
        <a:graphic>
          <a:graphicData uri="http://schemas.openxmlformats.org/presentationml/2006/ole">
            <p:oleObj spid="_x0000_s65544" name="方程式" r:id="rId8" imgW="571320" imgH="279360" progId="Equation.3">
              <p:embed/>
            </p:oleObj>
          </a:graphicData>
        </a:graphic>
      </p:graphicFrame>
      <p:graphicFrame>
        <p:nvGraphicFramePr>
          <p:cNvPr id="11" name="物件 10"/>
          <p:cNvGraphicFramePr>
            <a:graphicFrameLocks noChangeAspect="1"/>
          </p:cNvGraphicFramePr>
          <p:nvPr/>
        </p:nvGraphicFramePr>
        <p:xfrm>
          <a:off x="1771650" y="5445224"/>
          <a:ext cx="5600700" cy="939800"/>
        </p:xfrm>
        <a:graphic>
          <a:graphicData uri="http://schemas.openxmlformats.org/presentationml/2006/ole">
            <p:oleObj spid="_x0000_s65545" name="方程式" r:id="rId9" imgW="5600520" imgH="939600" progId="Equation.3">
              <p:embed/>
            </p:oleObj>
          </a:graphicData>
        </a:graphic>
      </p:graphicFrame>
      <p:sp>
        <p:nvSpPr>
          <p:cNvPr id="12" name="日期版面配置區 11"/>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3" name="投影片編號版面配置區 12"/>
          <p:cNvSpPr>
            <a:spLocks noGrp="1"/>
          </p:cNvSpPr>
          <p:nvPr>
            <p:ph type="sldNum" sz="quarter" idx="12"/>
          </p:nvPr>
        </p:nvSpPr>
        <p:spPr/>
        <p:txBody>
          <a:bodyPr/>
          <a:lstStyle/>
          <a:p>
            <a:fld id="{3F1BE346-639A-4CE8-BB9A-C151839B4846}" type="slidenum">
              <a:rPr lang="zh-TW" altLang="en-US" smtClean="0"/>
              <a:pPr/>
              <a:t>52</a:t>
            </a:fld>
            <a:endParaRPr lang="zh-TW"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smtClean="0"/>
              <a:t>變異數未知但相等</a:t>
            </a:r>
            <a:r>
              <a:rPr lang="en-US" altLang="zh-TW" sz="3600" dirty="0" smtClean="0"/>
              <a:t>(</a:t>
            </a:r>
            <a:r>
              <a:rPr lang="zh-TW" altLang="en-US" sz="3600" dirty="0" smtClean="0"/>
              <a:t>續</a:t>
            </a:r>
            <a:r>
              <a:rPr lang="en-US" altLang="zh-TW" sz="3600" dirty="0" smtClean="0"/>
              <a:t>)</a:t>
            </a:r>
            <a:endParaRPr lang="zh-TW" altLang="en-US" sz="3600" dirty="0"/>
          </a:p>
        </p:txBody>
      </p:sp>
      <p:pic>
        <p:nvPicPr>
          <p:cNvPr id="64515" name="Picture 3"/>
          <p:cNvPicPr>
            <a:picLocks noGrp="1" noChangeAspect="1" noChangeArrowheads="1"/>
          </p:cNvPicPr>
          <p:nvPr>
            <p:ph idx="1"/>
          </p:nvPr>
        </p:nvPicPr>
        <p:blipFill>
          <a:blip r:embed="rId2" cstate="print"/>
          <a:srcRect/>
          <a:stretch>
            <a:fillRect/>
          </a:stretch>
        </p:blipFill>
        <p:spPr bwMode="auto">
          <a:xfrm>
            <a:off x="539552" y="1487646"/>
            <a:ext cx="7992000" cy="345352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53</a:t>
            </a:fld>
            <a:endParaRPr lang="zh-TW"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5.11</a:t>
            </a:r>
            <a:endParaRPr lang="zh-TW" altLang="en-US" dirty="0"/>
          </a:p>
        </p:txBody>
      </p:sp>
      <p:pic>
        <p:nvPicPr>
          <p:cNvPr id="67586" name="Picture 2"/>
          <p:cNvPicPr>
            <a:picLocks noGrp="1" noChangeAspect="1" noChangeArrowheads="1"/>
          </p:cNvPicPr>
          <p:nvPr>
            <p:ph idx="1"/>
          </p:nvPr>
        </p:nvPicPr>
        <p:blipFill>
          <a:blip r:embed="rId2" cstate="print"/>
          <a:srcRect/>
          <a:stretch>
            <a:fillRect/>
          </a:stretch>
        </p:blipFill>
        <p:spPr bwMode="auto">
          <a:xfrm>
            <a:off x="569174" y="1268413"/>
            <a:ext cx="8005652"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54</a:t>
            </a:fld>
            <a:endParaRPr lang="zh-TW"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5.11(</a:t>
            </a:r>
            <a:r>
              <a:rPr lang="zh-TW" altLang="en-US" dirty="0" smtClean="0"/>
              <a:t>續</a:t>
            </a:r>
            <a:r>
              <a:rPr lang="en-US" altLang="zh-TW" dirty="0" smtClean="0"/>
              <a:t>)</a:t>
            </a:r>
            <a:endParaRPr lang="zh-TW" altLang="en-US" dirty="0"/>
          </a:p>
        </p:txBody>
      </p:sp>
      <p:pic>
        <p:nvPicPr>
          <p:cNvPr id="68610" name="Picture 2"/>
          <p:cNvPicPr>
            <a:picLocks noGrp="1" noChangeAspect="1" noChangeArrowheads="1"/>
          </p:cNvPicPr>
          <p:nvPr>
            <p:ph idx="1"/>
          </p:nvPr>
        </p:nvPicPr>
        <p:blipFill>
          <a:blip r:embed="rId2" cstate="print"/>
          <a:srcRect/>
          <a:stretch>
            <a:fillRect/>
          </a:stretch>
        </p:blipFill>
        <p:spPr bwMode="auto">
          <a:xfrm>
            <a:off x="323850" y="1264276"/>
            <a:ext cx="8496300" cy="2812796"/>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4161064"/>
            <a:ext cx="8496300" cy="243628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55</a:t>
            </a:fld>
            <a:endParaRPr lang="zh-TW"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smtClean="0"/>
              <a:t>未知且不等變異數</a:t>
            </a:r>
            <a:endParaRPr lang="zh-TW" altLang="en-US" sz="3600" dirty="0"/>
          </a:p>
        </p:txBody>
      </p:sp>
      <p:sp>
        <p:nvSpPr>
          <p:cNvPr id="5" name="內容版面配置區 4"/>
          <p:cNvSpPr>
            <a:spLocks noGrp="1"/>
          </p:cNvSpPr>
          <p:nvPr>
            <p:ph idx="1"/>
          </p:nvPr>
        </p:nvSpPr>
        <p:spPr/>
        <p:txBody>
          <a:bodyPr/>
          <a:lstStyle/>
          <a:p>
            <a:r>
              <a:rPr lang="zh-TW" altLang="en-US" dirty="0" smtClean="0"/>
              <a:t>當</a:t>
            </a:r>
            <a:r>
              <a:rPr lang="zh-TW" altLang="en-US" dirty="0" smtClean="0"/>
              <a:t>未知母體變異數不太可能為相等時，求          的一個區間估測值的問題。在此情形中，最常用的統計量為</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此式逼近於有自由度 </a:t>
            </a:r>
            <a:r>
              <a:rPr lang="en-US" altLang="zh-TW" i="1" dirty="0" smtClean="0"/>
              <a:t>v </a:t>
            </a:r>
            <a:r>
              <a:rPr lang="zh-TW" altLang="en-US" dirty="0" smtClean="0"/>
              <a:t>的一個 </a:t>
            </a:r>
            <a:r>
              <a:rPr lang="en-US" altLang="zh-TW" i="1" dirty="0" smtClean="0"/>
              <a:t>t </a:t>
            </a:r>
            <a:r>
              <a:rPr lang="zh-TW" altLang="en-US" dirty="0" smtClean="0"/>
              <a:t>分布，其中，</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因為 </a:t>
            </a:r>
            <a:r>
              <a:rPr lang="en-US" altLang="zh-TW" i="1" dirty="0" smtClean="0"/>
              <a:t>v </a:t>
            </a:r>
            <a:r>
              <a:rPr lang="zh-TW" altLang="en-US" dirty="0" smtClean="0"/>
              <a:t>很少是整數，我們</a:t>
            </a:r>
            <a:r>
              <a:rPr lang="zh-TW" altLang="en-US" dirty="0" smtClean="0">
                <a:effectLst>
                  <a:outerShdw blurRad="38100" dist="38100" dir="2700000" algn="tl">
                    <a:srgbClr val="000000">
                      <a:alpha val="43137"/>
                    </a:srgbClr>
                  </a:outerShdw>
                </a:effectLst>
              </a:rPr>
              <a:t>向下捨去</a:t>
            </a:r>
            <a:r>
              <a:rPr lang="zh-TW" altLang="en-US" dirty="0" smtClean="0"/>
              <a:t>至最接近的整數。以上自由度的估測值稱為 </a:t>
            </a:r>
            <a:r>
              <a:rPr lang="en-US" altLang="zh-TW" dirty="0" err="1" smtClean="0"/>
              <a:t>Satterthwaite</a:t>
            </a:r>
            <a:r>
              <a:rPr lang="en-US" altLang="zh-TW" dirty="0" smtClean="0"/>
              <a:t> </a:t>
            </a:r>
            <a:r>
              <a:rPr lang="zh-TW" altLang="en-US" dirty="0" smtClean="0"/>
              <a:t>逼近。</a:t>
            </a:r>
            <a:endParaRPr lang="zh-TW" altLang="en-US" dirty="0"/>
          </a:p>
        </p:txBody>
      </p:sp>
      <p:graphicFrame>
        <p:nvGraphicFramePr>
          <p:cNvPr id="7" name="物件 6"/>
          <p:cNvGraphicFramePr>
            <a:graphicFrameLocks noChangeAspect="1"/>
          </p:cNvGraphicFramePr>
          <p:nvPr/>
        </p:nvGraphicFramePr>
        <p:xfrm>
          <a:off x="7668344" y="1340768"/>
          <a:ext cx="876300" cy="368300"/>
        </p:xfrm>
        <a:graphic>
          <a:graphicData uri="http://schemas.openxmlformats.org/presentationml/2006/ole">
            <p:oleObj spid="_x0000_s69636" name="方程式" r:id="rId3" imgW="876240" imgH="368280" progId="Equation.3">
              <p:embed/>
            </p:oleObj>
          </a:graphicData>
        </a:graphic>
      </p:graphicFrame>
      <p:graphicFrame>
        <p:nvGraphicFramePr>
          <p:cNvPr id="69637" name="Object 5"/>
          <p:cNvGraphicFramePr>
            <a:graphicFrameLocks noChangeAspect="1"/>
          </p:cNvGraphicFramePr>
          <p:nvPr/>
        </p:nvGraphicFramePr>
        <p:xfrm>
          <a:off x="2987824" y="2708920"/>
          <a:ext cx="3098800" cy="838200"/>
        </p:xfrm>
        <a:graphic>
          <a:graphicData uri="http://schemas.openxmlformats.org/presentationml/2006/ole">
            <p:oleObj spid="_x0000_s69637" name="方程式" r:id="rId4" imgW="3098520" imgH="838080" progId="Equation.3">
              <p:embed/>
            </p:oleObj>
          </a:graphicData>
        </a:graphic>
      </p:graphicFrame>
      <p:graphicFrame>
        <p:nvGraphicFramePr>
          <p:cNvPr id="9" name="物件 8"/>
          <p:cNvGraphicFramePr>
            <a:graphicFrameLocks noChangeAspect="1"/>
          </p:cNvGraphicFramePr>
          <p:nvPr/>
        </p:nvGraphicFramePr>
        <p:xfrm>
          <a:off x="1979712" y="4246984"/>
          <a:ext cx="5143500" cy="838200"/>
        </p:xfrm>
        <a:graphic>
          <a:graphicData uri="http://schemas.openxmlformats.org/presentationml/2006/ole">
            <p:oleObj spid="_x0000_s69638" name="方程式" r:id="rId5" imgW="5143320" imgH="838080" progId="Equation.3">
              <p:embed/>
            </p:oleObj>
          </a:graphicData>
        </a:graphic>
      </p:graphicFrame>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56</a:t>
            </a:fld>
            <a:endParaRPr lang="zh-TW"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未知且不等變異</a:t>
            </a:r>
            <a:r>
              <a:rPr lang="zh-TW" altLang="en-US" dirty="0" smtClean="0"/>
              <a:t>數</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使用統計量    ，我們寫成</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其中     是有自由度 </a:t>
            </a:r>
            <a:r>
              <a:rPr lang="en-US" altLang="zh-TW" i="1" dirty="0" smtClean="0"/>
              <a:t>v </a:t>
            </a:r>
            <a:r>
              <a:rPr lang="zh-TW" altLang="en-US" dirty="0" smtClean="0"/>
              <a:t>之</a:t>
            </a:r>
            <a:r>
              <a:rPr lang="zh-TW" altLang="en-US" i="1" dirty="0" smtClean="0"/>
              <a:t> </a:t>
            </a:r>
            <a:r>
              <a:rPr lang="en-US" altLang="zh-TW" i="1" dirty="0" smtClean="0"/>
              <a:t>t </a:t>
            </a:r>
            <a:r>
              <a:rPr lang="zh-TW" altLang="en-US" dirty="0" smtClean="0"/>
              <a:t>分布的值，在其上我們求得        的面積。</a:t>
            </a:r>
            <a:endParaRPr lang="zh-TW" altLang="en-US" dirty="0"/>
          </a:p>
        </p:txBody>
      </p:sp>
      <p:graphicFrame>
        <p:nvGraphicFramePr>
          <p:cNvPr id="4" name="物件 3"/>
          <p:cNvGraphicFramePr>
            <a:graphicFrameLocks noChangeAspect="1"/>
          </p:cNvGraphicFramePr>
          <p:nvPr/>
        </p:nvGraphicFramePr>
        <p:xfrm>
          <a:off x="2729632" y="1406525"/>
          <a:ext cx="330200" cy="317500"/>
        </p:xfrm>
        <a:graphic>
          <a:graphicData uri="http://schemas.openxmlformats.org/presentationml/2006/ole">
            <p:oleObj spid="_x0000_s70658" name="方程式" r:id="rId3" imgW="330120" imgH="317160" progId="Equation.3">
              <p:embed/>
            </p:oleObj>
          </a:graphicData>
        </a:graphic>
      </p:graphicFrame>
      <p:graphicFrame>
        <p:nvGraphicFramePr>
          <p:cNvPr id="5" name="物件 4"/>
          <p:cNvGraphicFramePr>
            <a:graphicFrameLocks noChangeAspect="1"/>
          </p:cNvGraphicFramePr>
          <p:nvPr/>
        </p:nvGraphicFramePr>
        <p:xfrm>
          <a:off x="2990850" y="2039888"/>
          <a:ext cx="3162300" cy="381000"/>
        </p:xfrm>
        <a:graphic>
          <a:graphicData uri="http://schemas.openxmlformats.org/presentationml/2006/ole">
            <p:oleObj spid="_x0000_s70659" name="方程式" r:id="rId4" imgW="3162240" imgH="380880" progId="Equation.3">
              <p:embed/>
            </p:oleObj>
          </a:graphicData>
        </a:graphic>
      </p:graphicFrame>
      <p:graphicFrame>
        <p:nvGraphicFramePr>
          <p:cNvPr id="70660" name="Object 4"/>
          <p:cNvGraphicFramePr>
            <a:graphicFrameLocks noChangeAspect="1"/>
          </p:cNvGraphicFramePr>
          <p:nvPr/>
        </p:nvGraphicFramePr>
        <p:xfrm>
          <a:off x="1547664" y="2759968"/>
          <a:ext cx="431800" cy="381000"/>
        </p:xfrm>
        <a:graphic>
          <a:graphicData uri="http://schemas.openxmlformats.org/presentationml/2006/ole">
            <p:oleObj spid="_x0000_s70660" name="方程式" r:id="rId5" imgW="431640" imgH="380880" progId="Equation.3">
              <p:embed/>
            </p:oleObj>
          </a:graphicData>
        </a:graphic>
      </p:graphicFrame>
      <p:graphicFrame>
        <p:nvGraphicFramePr>
          <p:cNvPr id="7" name="物件 6"/>
          <p:cNvGraphicFramePr>
            <a:graphicFrameLocks noChangeAspect="1"/>
          </p:cNvGraphicFramePr>
          <p:nvPr/>
        </p:nvGraphicFramePr>
        <p:xfrm>
          <a:off x="1979613" y="3255963"/>
          <a:ext cx="571500" cy="279400"/>
        </p:xfrm>
        <a:graphic>
          <a:graphicData uri="http://schemas.openxmlformats.org/presentationml/2006/ole">
            <p:oleObj spid="_x0000_s70661" name="方程式" r:id="rId6" imgW="571320" imgH="279360" progId="Equation.3">
              <p:embed/>
            </p:oleObj>
          </a:graphicData>
        </a:graphic>
      </p:graphicFrame>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3F1BE346-639A-4CE8-BB9A-C151839B4846}" type="slidenum">
              <a:rPr lang="zh-TW" altLang="en-US" smtClean="0"/>
              <a:pPr/>
              <a:t>57</a:t>
            </a:fld>
            <a:endParaRPr lang="zh-TW"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未知且不等變異數</a:t>
            </a:r>
            <a:r>
              <a:rPr lang="en-US" altLang="zh-TW" dirty="0" smtClean="0"/>
              <a:t>(</a:t>
            </a:r>
            <a:r>
              <a:rPr lang="zh-TW" altLang="en-US" dirty="0" smtClean="0"/>
              <a:t>續</a:t>
            </a:r>
            <a:r>
              <a:rPr lang="en-US" altLang="zh-TW" dirty="0" smtClean="0"/>
              <a:t>)</a:t>
            </a:r>
            <a:endParaRPr lang="zh-TW" altLang="en-US" dirty="0"/>
          </a:p>
        </p:txBody>
      </p:sp>
      <p:pic>
        <p:nvPicPr>
          <p:cNvPr id="71682" name="Picture 2"/>
          <p:cNvPicPr>
            <a:picLocks noGrp="1" noChangeAspect="1" noChangeArrowheads="1"/>
          </p:cNvPicPr>
          <p:nvPr>
            <p:ph idx="1"/>
          </p:nvPr>
        </p:nvPicPr>
        <p:blipFill>
          <a:blip r:embed="rId2" cstate="print"/>
          <a:srcRect/>
          <a:stretch>
            <a:fillRect/>
          </a:stretch>
        </p:blipFill>
        <p:spPr bwMode="auto">
          <a:xfrm>
            <a:off x="612448" y="1412777"/>
            <a:ext cx="7992000" cy="3071495"/>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12126" y="4781328"/>
            <a:ext cx="7992000" cy="130183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58</a:t>
            </a:fld>
            <a:endParaRPr lang="zh-TW"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未知且不等變異數</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p:txBody>
          <a:bodyPr/>
          <a:lstStyle/>
          <a:p>
            <a:r>
              <a:rPr lang="zh-TW" altLang="en-US" dirty="0" smtClean="0"/>
              <a:t>對於          的所有信賴區間與對單一平均數的信賴區間都有相同的一般形式；它們可寫成</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或</a:t>
            </a:r>
          </a:p>
          <a:p>
            <a:endParaRPr lang="zh-TW" altLang="en-US" dirty="0"/>
          </a:p>
        </p:txBody>
      </p:sp>
      <p:graphicFrame>
        <p:nvGraphicFramePr>
          <p:cNvPr id="72707" name="Object 3"/>
          <p:cNvGraphicFramePr>
            <a:graphicFrameLocks noChangeAspect="1"/>
          </p:cNvGraphicFramePr>
          <p:nvPr/>
        </p:nvGraphicFramePr>
        <p:xfrm>
          <a:off x="1547813" y="1377950"/>
          <a:ext cx="876300" cy="368300"/>
        </p:xfrm>
        <a:graphic>
          <a:graphicData uri="http://schemas.openxmlformats.org/presentationml/2006/ole">
            <p:oleObj spid="_x0000_s72707" name="方程式" r:id="rId3" imgW="876240" imgH="368280" progId="Equation.3">
              <p:embed/>
            </p:oleObj>
          </a:graphicData>
        </a:graphic>
      </p:graphicFrame>
      <p:graphicFrame>
        <p:nvGraphicFramePr>
          <p:cNvPr id="72709" name="Object 5"/>
          <p:cNvGraphicFramePr>
            <a:graphicFrameLocks noChangeAspect="1"/>
          </p:cNvGraphicFramePr>
          <p:nvPr/>
        </p:nvGraphicFramePr>
        <p:xfrm>
          <a:off x="2628900" y="3768080"/>
          <a:ext cx="3886200" cy="381000"/>
        </p:xfrm>
        <a:graphic>
          <a:graphicData uri="http://schemas.openxmlformats.org/presentationml/2006/ole">
            <p:oleObj spid="_x0000_s72709" name="方程式" r:id="rId4" imgW="3886200" imgH="380880" progId="Equation.3">
              <p:embed/>
            </p:oleObj>
          </a:graphicData>
        </a:graphic>
      </p:graphicFrame>
      <p:sp>
        <p:nvSpPr>
          <p:cNvPr id="72711"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7271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72712"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627784" y="2482306"/>
            <a:ext cx="3888432" cy="514646"/>
          </a:xfrm>
          <a:prstGeom prst="rect">
            <a:avLst/>
          </a:prstGeom>
          <a:noFill/>
        </p:spPr>
      </p:pic>
      <p:sp>
        <p:nvSpPr>
          <p:cNvPr id="72714" name="Rectangle 10"/>
          <p:cNvSpPr>
            <a:spLocks noChangeArrowheads="1"/>
          </p:cNvSpPr>
          <p:nvPr/>
        </p:nvSpPr>
        <p:spPr bwMode="auto">
          <a:xfrm>
            <a:off x="0" y="1143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smtClean="0">
              <a:ln>
                <a:noFill/>
              </a:ln>
              <a:solidFill>
                <a:schemeClr val="tx1"/>
              </a:solidFill>
              <a:effectLst/>
              <a:latin typeface="Arial" pitchFamily="34" charset="0"/>
              <a:ea typeface="新細明體" pitchFamily="18" charset="-120"/>
            </a:endParaRPr>
          </a:p>
        </p:txBody>
      </p:sp>
      <p:sp>
        <p:nvSpPr>
          <p:cNvPr id="10" name="日期版面配置區 9"/>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59</a:t>
            </a:fld>
            <a:endParaRPr lang="zh-TW"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5.2</a:t>
            </a:r>
            <a:endParaRPr lang="zh-TW" altLang="en-US" dirty="0"/>
          </a:p>
        </p:txBody>
      </p:sp>
      <p:pic>
        <p:nvPicPr>
          <p:cNvPr id="3074" name="Picture 2"/>
          <p:cNvPicPr>
            <a:picLocks noGrp="1" noChangeAspect="1" noChangeArrowheads="1"/>
          </p:cNvPicPr>
          <p:nvPr>
            <p:ph idx="1"/>
          </p:nvPr>
        </p:nvPicPr>
        <p:blipFill>
          <a:blip r:embed="rId2" cstate="print"/>
          <a:srcRect b="81078"/>
          <a:stretch>
            <a:fillRect/>
          </a:stretch>
        </p:blipFill>
        <p:spPr bwMode="auto">
          <a:xfrm>
            <a:off x="323850" y="1386216"/>
            <a:ext cx="8496300" cy="890656"/>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19887"/>
          <a:stretch>
            <a:fillRect/>
          </a:stretch>
        </p:blipFill>
        <p:spPr bwMode="auto">
          <a:xfrm>
            <a:off x="323528" y="2348880"/>
            <a:ext cx="8496300" cy="3770976"/>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6</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5.12</a:t>
            </a:r>
            <a:endParaRPr lang="zh-TW" altLang="en-US" dirty="0"/>
          </a:p>
        </p:txBody>
      </p:sp>
      <p:pic>
        <p:nvPicPr>
          <p:cNvPr id="98305" name="Picture 1"/>
          <p:cNvPicPr>
            <a:picLocks noGrp="1" noChangeAspect="1" noChangeArrowheads="1"/>
          </p:cNvPicPr>
          <p:nvPr>
            <p:ph idx="1"/>
          </p:nvPr>
        </p:nvPicPr>
        <p:blipFill>
          <a:blip r:embed="rId2" cstate="print"/>
          <a:srcRect/>
          <a:stretch>
            <a:fillRect/>
          </a:stretch>
        </p:blipFill>
        <p:spPr bwMode="auto">
          <a:xfrm>
            <a:off x="323850" y="1398730"/>
            <a:ext cx="8496300" cy="485270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60</a:t>
            </a:fld>
            <a:endParaRPr lang="zh-TW"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5.12(</a:t>
            </a:r>
            <a:r>
              <a:rPr lang="zh-TW" altLang="en-US" dirty="0" smtClean="0"/>
              <a:t>續</a:t>
            </a:r>
            <a:r>
              <a:rPr lang="en-US" altLang="zh-TW" dirty="0" smtClean="0"/>
              <a:t>)</a:t>
            </a:r>
            <a:endParaRPr lang="zh-TW" altLang="en-US" dirty="0"/>
          </a:p>
        </p:txBody>
      </p:sp>
      <p:pic>
        <p:nvPicPr>
          <p:cNvPr id="97281" name="Picture 1"/>
          <p:cNvPicPr>
            <a:picLocks noGrp="1" noChangeAspect="1" noChangeArrowheads="1"/>
          </p:cNvPicPr>
          <p:nvPr>
            <p:ph idx="1"/>
          </p:nvPr>
        </p:nvPicPr>
        <p:blipFill>
          <a:blip r:embed="rId2" cstate="print"/>
          <a:srcRect/>
          <a:stretch>
            <a:fillRect/>
          </a:stretch>
        </p:blipFill>
        <p:spPr bwMode="auto">
          <a:xfrm>
            <a:off x="323850" y="1402229"/>
            <a:ext cx="8496300" cy="484570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61</a:t>
            </a:fld>
            <a:endParaRPr lang="zh-TW"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5.9</a:t>
            </a:r>
            <a:r>
              <a:rPr lang="zh-TW" altLang="en-US" dirty="0" smtClean="0"/>
              <a:t> 成對觀察</a:t>
            </a:r>
            <a:endParaRPr lang="zh-TW" altLang="en-US" dirty="0"/>
          </a:p>
        </p:txBody>
      </p:sp>
      <p:sp>
        <p:nvSpPr>
          <p:cNvPr id="3" name="內容版面配置區 2"/>
          <p:cNvSpPr>
            <a:spLocks noGrp="1"/>
          </p:cNvSpPr>
          <p:nvPr>
            <p:ph idx="1"/>
          </p:nvPr>
        </p:nvSpPr>
        <p:spPr/>
        <p:txBody>
          <a:bodyPr/>
          <a:lstStyle/>
          <a:p>
            <a:r>
              <a:rPr lang="zh-TW" altLang="en-US" dirty="0" smtClean="0"/>
              <a:t>不同於先前所描述的情況，這兩個母體的條件不被隨機指派到實驗單位，而是每個均齊實驗單位都收到兩者的母體條件；因此，每個實驗單位都有一對的觀察，每個母體各一對。</a:t>
            </a:r>
            <a:endParaRPr lang="en-US" altLang="zh-TW" dirty="0" smtClean="0"/>
          </a:p>
          <a:p>
            <a:r>
              <a:rPr lang="zh-TW" altLang="en-US" b="1" dirty="0" smtClean="0"/>
              <a:t>在減少變異性與失去自由度之間的權衡取捨</a:t>
            </a:r>
            <a:endParaRPr lang="en-US" altLang="zh-TW" b="1" dirty="0" smtClean="0"/>
          </a:p>
          <a:p>
            <a:pPr lvl="1"/>
            <a:r>
              <a:rPr lang="zh-TW" altLang="en-US" dirty="0" smtClean="0"/>
              <a:t>藉著寫出下式可建立對於 </a:t>
            </a:r>
            <a:r>
              <a:rPr lang="el-GR" altLang="zh-TW" i="1" dirty="0" smtClean="0"/>
              <a:t>μ</a:t>
            </a:r>
            <a:r>
              <a:rPr lang="en-US" altLang="zh-TW" i="1" baseline="-25000" dirty="0" smtClean="0"/>
              <a:t>D</a:t>
            </a:r>
            <a:r>
              <a:rPr lang="zh-TW" altLang="en-US" dirty="0" smtClean="0"/>
              <a:t> 的一個                  信賴區間：</a:t>
            </a:r>
            <a:r>
              <a:rPr lang="en-US" altLang="zh-TW" dirty="0" smtClean="0"/>
              <a:t/>
            </a:r>
            <a:br>
              <a:rPr lang="en-US" altLang="zh-TW" dirty="0" smtClean="0"/>
            </a:br>
            <a:r>
              <a:rPr lang="en-US" altLang="zh-TW" dirty="0" smtClean="0"/>
              <a:t/>
            </a:r>
            <a:br>
              <a:rPr lang="en-US" altLang="zh-TW" dirty="0" smtClean="0"/>
            </a:br>
            <a:r>
              <a:rPr lang="zh-TW" altLang="en-US" dirty="0" smtClean="0"/>
              <a:t>其中              且和先前一樣，     是有自由度       的 </a:t>
            </a:r>
            <a:r>
              <a:rPr lang="en-US" altLang="zh-TW" i="1" dirty="0" smtClean="0"/>
              <a:t>t</a:t>
            </a:r>
            <a:r>
              <a:rPr lang="zh-TW" altLang="en-US" dirty="0" smtClean="0"/>
              <a:t> 分布。</a:t>
            </a:r>
            <a:endParaRPr lang="zh-TW" altLang="en-US" dirty="0"/>
          </a:p>
        </p:txBody>
      </p:sp>
      <p:graphicFrame>
        <p:nvGraphicFramePr>
          <p:cNvPr id="4" name="物件 3"/>
          <p:cNvGraphicFramePr>
            <a:graphicFrameLocks noChangeAspect="1"/>
          </p:cNvGraphicFramePr>
          <p:nvPr/>
        </p:nvGraphicFramePr>
        <p:xfrm>
          <a:off x="6732240" y="3878188"/>
          <a:ext cx="1498600" cy="342900"/>
        </p:xfrm>
        <a:graphic>
          <a:graphicData uri="http://schemas.openxmlformats.org/presentationml/2006/ole">
            <p:oleObj spid="_x0000_s96257" name="方程式" r:id="rId3" imgW="1498320" imgH="342720" progId="Equation.3">
              <p:embed/>
            </p:oleObj>
          </a:graphicData>
        </a:graphic>
      </p:graphicFrame>
      <p:graphicFrame>
        <p:nvGraphicFramePr>
          <p:cNvPr id="5" name="物件 4"/>
          <p:cNvGraphicFramePr>
            <a:graphicFrameLocks noChangeAspect="1"/>
          </p:cNvGraphicFramePr>
          <p:nvPr/>
        </p:nvGraphicFramePr>
        <p:xfrm>
          <a:off x="3059832" y="4581128"/>
          <a:ext cx="3149600" cy="381000"/>
        </p:xfrm>
        <a:graphic>
          <a:graphicData uri="http://schemas.openxmlformats.org/presentationml/2006/ole">
            <p:oleObj spid="_x0000_s96258" name="方程式" r:id="rId4" imgW="3149280" imgH="380880" progId="Equation.3">
              <p:embed/>
            </p:oleObj>
          </a:graphicData>
        </a:graphic>
      </p:graphicFrame>
      <p:graphicFrame>
        <p:nvGraphicFramePr>
          <p:cNvPr id="96259" name="Object 3"/>
          <p:cNvGraphicFramePr>
            <a:graphicFrameLocks noChangeAspect="1"/>
          </p:cNvGraphicFramePr>
          <p:nvPr/>
        </p:nvGraphicFramePr>
        <p:xfrm>
          <a:off x="1993032" y="5106640"/>
          <a:ext cx="1066800" cy="482600"/>
        </p:xfrm>
        <a:graphic>
          <a:graphicData uri="http://schemas.openxmlformats.org/presentationml/2006/ole">
            <p:oleObj spid="_x0000_s96259" name="方程式" r:id="rId5" imgW="1066680" imgH="482400" progId="Equation.3">
              <p:embed/>
            </p:oleObj>
          </a:graphicData>
        </a:graphic>
      </p:graphicFrame>
      <p:graphicFrame>
        <p:nvGraphicFramePr>
          <p:cNvPr id="96260" name="Object 4"/>
          <p:cNvGraphicFramePr>
            <a:graphicFrameLocks noChangeAspect="1"/>
          </p:cNvGraphicFramePr>
          <p:nvPr/>
        </p:nvGraphicFramePr>
        <p:xfrm>
          <a:off x="5580112" y="5085184"/>
          <a:ext cx="431800" cy="381000"/>
        </p:xfrm>
        <a:graphic>
          <a:graphicData uri="http://schemas.openxmlformats.org/presentationml/2006/ole">
            <p:oleObj spid="_x0000_s96260" name="方程式" r:id="rId6" imgW="431640" imgH="380880" progId="Equation.3">
              <p:embed/>
            </p:oleObj>
          </a:graphicData>
        </a:graphic>
      </p:graphicFrame>
      <p:graphicFrame>
        <p:nvGraphicFramePr>
          <p:cNvPr id="8" name="物件 7"/>
          <p:cNvGraphicFramePr>
            <a:graphicFrameLocks noChangeAspect="1"/>
          </p:cNvGraphicFramePr>
          <p:nvPr/>
        </p:nvGraphicFramePr>
        <p:xfrm>
          <a:off x="7884368" y="5157192"/>
          <a:ext cx="558800" cy="279400"/>
        </p:xfrm>
        <a:graphic>
          <a:graphicData uri="http://schemas.openxmlformats.org/presentationml/2006/ole">
            <p:oleObj spid="_x0000_s96261" name="方程式" r:id="rId7" imgW="558720" imgH="279360" progId="Equation.3">
              <p:embed/>
            </p:oleObj>
          </a:graphicData>
        </a:graphic>
      </p:graphicFrame>
      <p:sp>
        <p:nvSpPr>
          <p:cNvPr id="9" name="日期版面配置區 8"/>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62</a:t>
            </a:fld>
            <a:endParaRPr lang="zh-TW"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t>在減少變異性與失去自由度之間的權衡取捨</a:t>
            </a:r>
            <a:r>
              <a:rPr lang="en-US" altLang="zh-TW" sz="3200" dirty="0" smtClean="0"/>
              <a:t>(</a:t>
            </a:r>
            <a:r>
              <a:rPr lang="zh-TW" altLang="en-US" sz="3200" dirty="0" smtClean="0"/>
              <a:t>續</a:t>
            </a:r>
            <a:r>
              <a:rPr lang="en-US" altLang="zh-TW" sz="3200" dirty="0" smtClean="0"/>
              <a:t>)</a:t>
            </a:r>
            <a:endParaRPr lang="zh-TW" altLang="en-US" sz="3200" dirty="0"/>
          </a:p>
        </p:txBody>
      </p:sp>
      <p:pic>
        <p:nvPicPr>
          <p:cNvPr id="95233" name="Picture 1"/>
          <p:cNvPicPr>
            <a:picLocks noGrp="1" noChangeAspect="1" noChangeArrowheads="1"/>
          </p:cNvPicPr>
          <p:nvPr>
            <p:ph idx="1"/>
          </p:nvPr>
        </p:nvPicPr>
        <p:blipFill>
          <a:blip r:embed="rId2" cstate="print"/>
          <a:srcRect/>
          <a:stretch>
            <a:fillRect/>
          </a:stretch>
        </p:blipFill>
        <p:spPr bwMode="auto">
          <a:xfrm>
            <a:off x="612448" y="1412776"/>
            <a:ext cx="7992000" cy="261431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63</a:t>
            </a:fld>
            <a:endParaRPr lang="zh-TW"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5.13</a:t>
            </a:r>
            <a:endParaRPr lang="zh-TW" altLang="en-US" dirty="0"/>
          </a:p>
        </p:txBody>
      </p:sp>
      <p:pic>
        <p:nvPicPr>
          <p:cNvPr id="100354" name="Picture 2"/>
          <p:cNvPicPr>
            <a:picLocks noGrp="1" noChangeAspect="1" noChangeArrowheads="1"/>
          </p:cNvPicPr>
          <p:nvPr>
            <p:ph idx="1"/>
          </p:nvPr>
        </p:nvPicPr>
        <p:blipFill>
          <a:blip r:embed="rId2" cstate="print"/>
          <a:srcRect/>
          <a:stretch>
            <a:fillRect/>
          </a:stretch>
        </p:blipFill>
        <p:spPr bwMode="auto">
          <a:xfrm>
            <a:off x="323850" y="1358255"/>
            <a:ext cx="8496300" cy="315086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64</a:t>
            </a:fld>
            <a:endParaRPr lang="zh-TW"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5.13(</a:t>
            </a:r>
            <a:r>
              <a:rPr lang="zh-TW" altLang="en-US" dirty="0" smtClean="0"/>
              <a:t>續</a:t>
            </a:r>
            <a:r>
              <a:rPr lang="en-US" altLang="zh-TW" dirty="0" smtClean="0"/>
              <a:t>)</a:t>
            </a:r>
            <a:endParaRPr lang="zh-TW" altLang="en-US" dirty="0"/>
          </a:p>
        </p:txBody>
      </p:sp>
      <p:pic>
        <p:nvPicPr>
          <p:cNvPr id="94209" name="Picture 1"/>
          <p:cNvPicPr>
            <a:picLocks noGrp="1" noChangeAspect="1" noChangeArrowheads="1"/>
          </p:cNvPicPr>
          <p:nvPr>
            <p:ph idx="1"/>
          </p:nvPr>
        </p:nvPicPr>
        <p:blipFill>
          <a:blip r:embed="rId2" cstate="print"/>
          <a:srcRect/>
          <a:stretch>
            <a:fillRect/>
          </a:stretch>
        </p:blipFill>
        <p:spPr bwMode="auto">
          <a:xfrm>
            <a:off x="323850" y="1412776"/>
            <a:ext cx="8496300" cy="404701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65</a:t>
            </a:fld>
            <a:endParaRPr lang="zh-TW" alt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5.13(</a:t>
            </a:r>
            <a:r>
              <a:rPr lang="zh-TW" altLang="en-US" dirty="0" smtClean="0"/>
              <a:t>續</a:t>
            </a:r>
            <a:r>
              <a:rPr lang="en-US" altLang="zh-TW" dirty="0" smtClean="0"/>
              <a:t>)</a:t>
            </a:r>
            <a:endParaRPr lang="zh-TW" altLang="en-US" dirty="0"/>
          </a:p>
        </p:txBody>
      </p:sp>
      <p:pic>
        <p:nvPicPr>
          <p:cNvPr id="93185" name="Picture 1"/>
          <p:cNvPicPr>
            <a:picLocks noGrp="1" noChangeAspect="1" noChangeArrowheads="1"/>
          </p:cNvPicPr>
          <p:nvPr>
            <p:ph idx="1"/>
          </p:nvPr>
        </p:nvPicPr>
        <p:blipFill>
          <a:blip r:embed="rId2" cstate="print"/>
          <a:srcRect/>
          <a:stretch>
            <a:fillRect/>
          </a:stretch>
        </p:blipFill>
        <p:spPr bwMode="auto">
          <a:xfrm>
            <a:off x="486018" y="1268413"/>
            <a:ext cx="8171964"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66</a:t>
            </a:fld>
            <a:endParaRPr lang="zh-TW"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5.10</a:t>
            </a:r>
            <a:r>
              <a:rPr lang="zh-TW" altLang="en-US" dirty="0" smtClean="0"/>
              <a:t> 單一樣本：估測一個比例</a:t>
            </a:r>
            <a:endParaRPr lang="zh-TW" altLang="en-US" dirty="0"/>
          </a:p>
        </p:txBody>
      </p:sp>
      <p:sp>
        <p:nvSpPr>
          <p:cNvPr id="3" name="內容版面配置區 2"/>
          <p:cNvSpPr>
            <a:spLocks noGrp="1"/>
          </p:cNvSpPr>
          <p:nvPr>
            <p:ph idx="1"/>
          </p:nvPr>
        </p:nvSpPr>
        <p:spPr/>
        <p:txBody>
          <a:bodyPr/>
          <a:lstStyle/>
          <a:p>
            <a:r>
              <a:rPr lang="zh-TW" altLang="en-US" dirty="0" smtClean="0"/>
              <a:t>根據中央極限定理，對於足夠大的 </a:t>
            </a:r>
            <a:r>
              <a:rPr lang="en-US" altLang="zh-TW" i="1" dirty="0" smtClean="0"/>
              <a:t>n</a:t>
            </a:r>
            <a:r>
              <a:rPr lang="zh-TW" altLang="en-US" dirty="0" smtClean="0"/>
              <a:t>，   逼近常態分布，其中有平均數</a:t>
            </a:r>
            <a:r>
              <a:rPr lang="en-US" altLang="zh-TW" dirty="0" smtClean="0"/>
              <a:t/>
            </a:r>
            <a:br>
              <a:rPr lang="en-US" altLang="zh-TW" dirty="0" smtClean="0"/>
            </a:br>
            <a:r>
              <a:rPr lang="en-US" altLang="zh-TW" dirty="0" smtClean="0"/>
              <a:t/>
            </a:r>
            <a:br>
              <a:rPr lang="en-US" altLang="zh-TW" dirty="0" smtClean="0"/>
            </a:br>
            <a:r>
              <a:rPr lang="zh-TW" altLang="en-US" dirty="0" smtClean="0"/>
              <a:t>和變異數</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因此，我們可斷言</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且在       這個值之上我們求得在標準常態曲線下</a:t>
            </a:r>
            <a:r>
              <a:rPr lang="en-US" altLang="zh-TW" dirty="0" smtClean="0"/>
              <a:t/>
            </a:r>
            <a:br>
              <a:rPr lang="en-US" altLang="zh-TW" dirty="0" smtClean="0"/>
            </a:br>
            <a:r>
              <a:rPr lang="en-US" altLang="zh-TW" dirty="0" smtClean="0"/>
              <a:t>       </a:t>
            </a:r>
            <a:r>
              <a:rPr lang="zh-TW" altLang="en-US" dirty="0" smtClean="0"/>
              <a:t>的面積。</a:t>
            </a:r>
            <a:endParaRPr lang="zh-TW" altLang="en-US" dirty="0"/>
          </a:p>
        </p:txBody>
      </p:sp>
      <p:graphicFrame>
        <p:nvGraphicFramePr>
          <p:cNvPr id="4" name="物件 3"/>
          <p:cNvGraphicFramePr>
            <a:graphicFrameLocks noChangeAspect="1"/>
          </p:cNvGraphicFramePr>
          <p:nvPr/>
        </p:nvGraphicFramePr>
        <p:xfrm>
          <a:off x="7020272" y="1331913"/>
          <a:ext cx="292100" cy="406400"/>
        </p:xfrm>
        <a:graphic>
          <a:graphicData uri="http://schemas.openxmlformats.org/presentationml/2006/ole">
            <p:oleObj spid="_x0000_s92161" name="方程式" r:id="rId3" imgW="291960" imgH="406080" progId="Equation.3">
              <p:embed/>
            </p:oleObj>
          </a:graphicData>
        </a:graphic>
      </p:graphicFrame>
      <p:graphicFrame>
        <p:nvGraphicFramePr>
          <p:cNvPr id="5" name="物件 4"/>
          <p:cNvGraphicFramePr>
            <a:graphicFrameLocks noChangeAspect="1"/>
          </p:cNvGraphicFramePr>
          <p:nvPr/>
        </p:nvGraphicFramePr>
        <p:xfrm>
          <a:off x="2787650" y="2209552"/>
          <a:ext cx="3568700" cy="787400"/>
        </p:xfrm>
        <a:graphic>
          <a:graphicData uri="http://schemas.openxmlformats.org/presentationml/2006/ole">
            <p:oleObj spid="_x0000_s92162" name="方程式" r:id="rId4" imgW="3568680" imgH="787320" progId="Equation.3">
              <p:embed/>
            </p:oleObj>
          </a:graphicData>
        </a:graphic>
      </p:graphicFrame>
      <p:graphicFrame>
        <p:nvGraphicFramePr>
          <p:cNvPr id="6" name="物件 5"/>
          <p:cNvGraphicFramePr>
            <a:graphicFrameLocks noChangeAspect="1"/>
          </p:cNvGraphicFramePr>
          <p:nvPr/>
        </p:nvGraphicFramePr>
        <p:xfrm>
          <a:off x="2838450" y="3171056"/>
          <a:ext cx="3467100" cy="762000"/>
        </p:xfrm>
        <a:graphic>
          <a:graphicData uri="http://schemas.openxmlformats.org/presentationml/2006/ole">
            <p:oleObj spid="_x0000_s92163" name="方程式" r:id="rId5" imgW="3466800" imgH="761760" progId="Equation.3">
              <p:embed/>
            </p:oleObj>
          </a:graphicData>
        </a:graphic>
      </p:graphicFrame>
      <p:graphicFrame>
        <p:nvGraphicFramePr>
          <p:cNvPr id="7" name="物件 6"/>
          <p:cNvGraphicFramePr>
            <a:graphicFrameLocks noChangeAspect="1"/>
          </p:cNvGraphicFramePr>
          <p:nvPr/>
        </p:nvGraphicFramePr>
        <p:xfrm>
          <a:off x="1841500" y="4581128"/>
          <a:ext cx="5461000" cy="838200"/>
        </p:xfrm>
        <a:graphic>
          <a:graphicData uri="http://schemas.openxmlformats.org/presentationml/2006/ole">
            <p:oleObj spid="_x0000_s92164" name="方程式" r:id="rId6" imgW="5460840" imgH="838080" progId="Equation.3">
              <p:embed/>
            </p:oleObj>
          </a:graphicData>
        </a:graphic>
      </p:graphicFrame>
      <p:graphicFrame>
        <p:nvGraphicFramePr>
          <p:cNvPr id="92165" name="Object 5"/>
          <p:cNvGraphicFramePr>
            <a:graphicFrameLocks noChangeAspect="1"/>
          </p:cNvGraphicFramePr>
          <p:nvPr/>
        </p:nvGraphicFramePr>
        <p:xfrm>
          <a:off x="1619672" y="5445224"/>
          <a:ext cx="495300" cy="381000"/>
        </p:xfrm>
        <a:graphic>
          <a:graphicData uri="http://schemas.openxmlformats.org/presentationml/2006/ole">
            <p:oleObj spid="_x0000_s92165" name="方程式" r:id="rId7" imgW="495000" imgH="380880" progId="Equation.3">
              <p:embed/>
            </p:oleObj>
          </a:graphicData>
        </a:graphic>
      </p:graphicFrame>
      <p:graphicFrame>
        <p:nvGraphicFramePr>
          <p:cNvPr id="9" name="物件 8"/>
          <p:cNvGraphicFramePr>
            <a:graphicFrameLocks noChangeAspect="1"/>
          </p:cNvGraphicFramePr>
          <p:nvPr/>
        </p:nvGraphicFramePr>
        <p:xfrm>
          <a:off x="827584" y="6029920"/>
          <a:ext cx="571500" cy="279400"/>
        </p:xfrm>
        <a:graphic>
          <a:graphicData uri="http://schemas.openxmlformats.org/presentationml/2006/ole">
            <p:oleObj spid="_x0000_s92166" name="方程式" r:id="rId8" imgW="571320" imgH="279360" progId="Equation.3">
              <p:embed/>
            </p:oleObj>
          </a:graphicData>
        </a:graphic>
      </p:graphicFrame>
      <p:sp>
        <p:nvSpPr>
          <p:cNvPr id="10" name="日期版面配置區 9"/>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67</a:t>
            </a:fld>
            <a:endParaRPr lang="zh-TW"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單一樣本：估測一個比例</a:t>
            </a:r>
            <a:r>
              <a:rPr lang="en-US" altLang="zh-TW" dirty="0" smtClean="0"/>
              <a:t>(</a:t>
            </a:r>
            <a:r>
              <a:rPr lang="zh-TW" altLang="en-US" dirty="0" smtClean="0"/>
              <a:t>續</a:t>
            </a:r>
            <a:r>
              <a:rPr lang="en-US" altLang="zh-TW" dirty="0" smtClean="0"/>
              <a:t>)</a:t>
            </a:r>
            <a:endParaRPr lang="zh-TW" altLang="en-US" dirty="0"/>
          </a:p>
        </p:txBody>
      </p:sp>
      <p:pic>
        <p:nvPicPr>
          <p:cNvPr id="91137" name="Picture 1"/>
          <p:cNvPicPr>
            <a:picLocks noGrp="1" noChangeAspect="1" noChangeArrowheads="1"/>
          </p:cNvPicPr>
          <p:nvPr>
            <p:ph idx="1"/>
          </p:nvPr>
        </p:nvPicPr>
        <p:blipFill>
          <a:blip r:embed="rId2" cstate="print"/>
          <a:srcRect/>
          <a:stretch>
            <a:fillRect/>
          </a:stretch>
        </p:blipFill>
        <p:spPr bwMode="auto">
          <a:xfrm>
            <a:off x="540440" y="1378581"/>
            <a:ext cx="7992000" cy="2064185"/>
          </a:xfrm>
          <a:prstGeom prst="rect">
            <a:avLst/>
          </a:prstGeom>
          <a:noFill/>
          <a:ln w="9525">
            <a:noFill/>
            <a:miter lim="800000"/>
            <a:headEnd/>
            <a:tailEnd/>
          </a:ln>
        </p:spPr>
      </p:pic>
      <p:pic>
        <p:nvPicPr>
          <p:cNvPr id="5" name="Picture 1"/>
          <p:cNvPicPr>
            <a:picLocks noChangeAspect="1" noChangeArrowheads="1"/>
          </p:cNvPicPr>
          <p:nvPr/>
        </p:nvPicPr>
        <p:blipFill>
          <a:blip r:embed="rId3" cstate="print"/>
          <a:srcRect/>
          <a:stretch>
            <a:fillRect/>
          </a:stretch>
        </p:blipFill>
        <p:spPr bwMode="auto">
          <a:xfrm>
            <a:off x="540440" y="3573016"/>
            <a:ext cx="7992000" cy="51225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68</a:t>
            </a:fld>
            <a:endParaRPr lang="zh-TW" alt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5.14</a:t>
            </a:r>
            <a:endParaRPr lang="zh-TW" altLang="en-US" dirty="0"/>
          </a:p>
        </p:txBody>
      </p:sp>
      <p:pic>
        <p:nvPicPr>
          <p:cNvPr id="90114" name="Picture 2"/>
          <p:cNvPicPr>
            <a:picLocks noGrp="1" noChangeAspect="1" noChangeArrowheads="1"/>
          </p:cNvPicPr>
          <p:nvPr>
            <p:ph idx="1"/>
          </p:nvPr>
        </p:nvPicPr>
        <p:blipFill>
          <a:blip r:embed="rId2" cstate="print"/>
          <a:srcRect b="62401"/>
          <a:stretch>
            <a:fillRect/>
          </a:stretch>
        </p:blipFill>
        <p:spPr bwMode="auto">
          <a:xfrm>
            <a:off x="323850" y="1412776"/>
            <a:ext cx="8496300" cy="1584176"/>
          </a:xfrm>
          <a:prstGeom prst="rect">
            <a:avLst/>
          </a:prstGeom>
          <a:noFill/>
          <a:ln w="9525">
            <a:noFill/>
            <a:miter lim="800000"/>
            <a:headEnd/>
            <a:tailEnd/>
          </a:ln>
        </p:spPr>
      </p:pic>
      <p:pic>
        <p:nvPicPr>
          <p:cNvPr id="7" name="Picture 2"/>
          <p:cNvPicPr>
            <a:picLocks noChangeAspect="1" noChangeArrowheads="1"/>
          </p:cNvPicPr>
          <p:nvPr/>
        </p:nvPicPr>
        <p:blipFill>
          <a:blip r:embed="rId2" cstate="print"/>
          <a:srcRect t="42726"/>
          <a:stretch>
            <a:fillRect/>
          </a:stretch>
        </p:blipFill>
        <p:spPr bwMode="auto">
          <a:xfrm>
            <a:off x="323528" y="3140968"/>
            <a:ext cx="8496300" cy="2413146"/>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69</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5.2(</a:t>
            </a:r>
            <a:r>
              <a:rPr lang="zh-TW" altLang="en-US" dirty="0" smtClean="0"/>
              <a:t>續</a:t>
            </a:r>
            <a:r>
              <a:rPr lang="en-US" altLang="zh-TW" dirty="0" smtClean="0"/>
              <a:t>)</a:t>
            </a:r>
            <a:endParaRPr lang="zh-TW" altLang="en-US"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323850" y="1482425"/>
            <a:ext cx="8496300" cy="3458743"/>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a:t>
            </a:fld>
            <a:endParaRPr lang="zh-TW"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單一樣本：估測一個比例</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a:xfrm>
            <a:off x="323528" y="3212976"/>
            <a:ext cx="8496944" cy="3168352"/>
          </a:xfrm>
        </p:spPr>
        <p:txBody>
          <a:bodyPr/>
          <a:lstStyle/>
          <a:p>
            <a:r>
              <a:rPr lang="zh-TW" altLang="en-US" b="1" dirty="0" smtClean="0"/>
              <a:t>樣本大小的選擇</a:t>
            </a:r>
            <a:endParaRPr lang="zh-TW" altLang="en-US" b="1" dirty="0"/>
          </a:p>
        </p:txBody>
      </p:sp>
      <p:pic>
        <p:nvPicPr>
          <p:cNvPr id="6" name="Picture 1"/>
          <p:cNvPicPr>
            <a:picLocks noChangeAspect="1" noChangeArrowheads="1"/>
          </p:cNvPicPr>
          <p:nvPr/>
        </p:nvPicPr>
        <p:blipFill>
          <a:blip r:embed="rId2" cstate="print"/>
          <a:srcRect/>
          <a:stretch>
            <a:fillRect/>
          </a:stretch>
        </p:blipFill>
        <p:spPr bwMode="auto">
          <a:xfrm>
            <a:off x="612448" y="1392682"/>
            <a:ext cx="7992000" cy="1388246"/>
          </a:xfrm>
          <a:prstGeom prst="rect">
            <a:avLst/>
          </a:prstGeom>
          <a:noFill/>
          <a:ln w="9525">
            <a:noFill/>
            <a:miter lim="800000"/>
            <a:headEnd/>
            <a:tailEnd/>
          </a:ln>
          <a:effectLst/>
        </p:spPr>
      </p:pic>
      <p:grpSp>
        <p:nvGrpSpPr>
          <p:cNvPr id="9" name="群組 8"/>
          <p:cNvGrpSpPr/>
          <p:nvPr/>
        </p:nvGrpSpPr>
        <p:grpSpPr>
          <a:xfrm>
            <a:off x="612448" y="3933056"/>
            <a:ext cx="7992000" cy="2199099"/>
            <a:chOff x="612448" y="3933056"/>
            <a:chExt cx="7992000" cy="2199099"/>
          </a:xfrm>
        </p:grpSpPr>
        <p:pic>
          <p:nvPicPr>
            <p:cNvPr id="7" name="Picture 1"/>
            <p:cNvPicPr>
              <a:picLocks noChangeAspect="1" noChangeArrowheads="1"/>
            </p:cNvPicPr>
            <p:nvPr/>
          </p:nvPicPr>
          <p:blipFill>
            <a:blip r:embed="rId3" cstate="print"/>
            <a:srcRect/>
            <a:stretch>
              <a:fillRect/>
            </a:stretch>
          </p:blipFill>
          <p:spPr bwMode="auto">
            <a:xfrm>
              <a:off x="612448" y="3933056"/>
              <a:ext cx="7992000" cy="1251759"/>
            </a:xfrm>
            <a:prstGeom prst="rect">
              <a:avLst/>
            </a:prstGeom>
            <a:noFill/>
            <a:ln w="9525">
              <a:noFill/>
              <a:miter lim="800000"/>
              <a:headEnd/>
              <a:tailEnd/>
            </a:ln>
            <a:effectLst/>
          </p:spPr>
        </p:pic>
        <p:pic>
          <p:nvPicPr>
            <p:cNvPr id="8" name="Picture 1"/>
            <p:cNvPicPr>
              <a:picLocks noChangeAspect="1" noChangeArrowheads="1"/>
            </p:cNvPicPr>
            <p:nvPr/>
          </p:nvPicPr>
          <p:blipFill>
            <a:blip r:embed="rId4" cstate="print"/>
            <a:srcRect/>
            <a:stretch>
              <a:fillRect/>
            </a:stretch>
          </p:blipFill>
          <p:spPr bwMode="auto">
            <a:xfrm>
              <a:off x="612448" y="5138451"/>
              <a:ext cx="7992000" cy="993704"/>
            </a:xfrm>
            <a:prstGeom prst="rect">
              <a:avLst/>
            </a:prstGeom>
            <a:noFill/>
            <a:ln w="9525">
              <a:noFill/>
              <a:miter lim="800000"/>
              <a:headEnd/>
              <a:tailEnd/>
            </a:ln>
            <a:effectLst/>
          </p:spPr>
        </p:pic>
      </p:grpSp>
      <p:sp>
        <p:nvSpPr>
          <p:cNvPr id="10" name="日期版面配置區 9"/>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70</a:t>
            </a:fld>
            <a:endParaRPr lang="zh-TW"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5.15</a:t>
            </a:r>
            <a:endParaRPr lang="zh-TW" altLang="en-US" dirty="0"/>
          </a:p>
        </p:txBody>
      </p:sp>
      <p:pic>
        <p:nvPicPr>
          <p:cNvPr id="88066" name="Picture 2"/>
          <p:cNvPicPr>
            <a:picLocks noGrp="1" noChangeAspect="1" noChangeArrowheads="1"/>
          </p:cNvPicPr>
          <p:nvPr>
            <p:ph idx="1"/>
          </p:nvPr>
        </p:nvPicPr>
        <p:blipFill>
          <a:blip r:embed="rId2" cstate="print"/>
          <a:srcRect b="69562"/>
          <a:stretch>
            <a:fillRect/>
          </a:stretch>
        </p:blipFill>
        <p:spPr bwMode="auto">
          <a:xfrm>
            <a:off x="323850" y="1412776"/>
            <a:ext cx="8496300" cy="1296144"/>
          </a:xfrm>
          <a:prstGeom prst="rect">
            <a:avLst/>
          </a:prstGeom>
          <a:noFill/>
          <a:ln w="9525">
            <a:noFill/>
            <a:miter lim="800000"/>
            <a:headEnd/>
            <a:tailEnd/>
          </a:ln>
        </p:spPr>
      </p:pic>
      <p:pic>
        <p:nvPicPr>
          <p:cNvPr id="8" name="Picture 2"/>
          <p:cNvPicPr>
            <a:picLocks noChangeAspect="1" noChangeArrowheads="1"/>
          </p:cNvPicPr>
          <p:nvPr/>
        </p:nvPicPr>
        <p:blipFill>
          <a:blip r:embed="rId2" cstate="print"/>
          <a:srcRect t="32129"/>
          <a:stretch>
            <a:fillRect/>
          </a:stretch>
        </p:blipFill>
        <p:spPr bwMode="auto">
          <a:xfrm>
            <a:off x="323528" y="2852936"/>
            <a:ext cx="8496300" cy="2890215"/>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71</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樣本大小的選擇</a:t>
            </a:r>
            <a:r>
              <a:rPr lang="en-US" altLang="zh-TW" dirty="0" smtClean="0"/>
              <a:t>(</a:t>
            </a:r>
            <a:r>
              <a:rPr lang="zh-TW" altLang="en-US" dirty="0" smtClean="0"/>
              <a:t>續</a:t>
            </a:r>
            <a:r>
              <a:rPr lang="en-US" altLang="zh-TW" dirty="0" smtClean="0"/>
              <a:t>)</a:t>
            </a:r>
            <a:endParaRPr lang="zh-TW" altLang="en-US" dirty="0"/>
          </a:p>
        </p:txBody>
      </p:sp>
      <p:pic>
        <p:nvPicPr>
          <p:cNvPr id="87042" name="Picture 2"/>
          <p:cNvPicPr>
            <a:picLocks noGrp="1" noChangeAspect="1" noChangeArrowheads="1"/>
          </p:cNvPicPr>
          <p:nvPr>
            <p:ph idx="1"/>
          </p:nvPr>
        </p:nvPicPr>
        <p:blipFill>
          <a:blip r:embed="rId2" cstate="print"/>
          <a:srcRect/>
          <a:stretch>
            <a:fillRect/>
          </a:stretch>
        </p:blipFill>
        <p:spPr bwMode="auto">
          <a:xfrm>
            <a:off x="612448" y="1455277"/>
            <a:ext cx="7992000" cy="218974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72</a:t>
            </a:fld>
            <a:endParaRPr lang="zh-TW"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5.16</a:t>
            </a:r>
            <a:endParaRPr lang="zh-TW" altLang="en-US" dirty="0"/>
          </a:p>
        </p:txBody>
      </p:sp>
      <p:pic>
        <p:nvPicPr>
          <p:cNvPr id="86017" name="Picture 1"/>
          <p:cNvPicPr>
            <a:picLocks noGrp="1" noChangeAspect="1" noChangeArrowheads="1"/>
          </p:cNvPicPr>
          <p:nvPr>
            <p:ph idx="1"/>
          </p:nvPr>
        </p:nvPicPr>
        <p:blipFill>
          <a:blip r:embed="rId2" cstate="print"/>
          <a:srcRect b="66484"/>
          <a:stretch>
            <a:fillRect/>
          </a:stretch>
        </p:blipFill>
        <p:spPr bwMode="auto">
          <a:xfrm>
            <a:off x="323850" y="1412776"/>
            <a:ext cx="8496300" cy="1224136"/>
          </a:xfrm>
          <a:prstGeom prst="rect">
            <a:avLst/>
          </a:prstGeom>
          <a:noFill/>
          <a:ln w="9525">
            <a:noFill/>
            <a:miter lim="800000"/>
            <a:headEnd/>
            <a:tailEnd/>
          </a:ln>
        </p:spPr>
      </p:pic>
      <p:pic>
        <p:nvPicPr>
          <p:cNvPr id="5" name="Picture 1"/>
          <p:cNvPicPr>
            <a:picLocks noChangeAspect="1" noChangeArrowheads="1"/>
          </p:cNvPicPr>
          <p:nvPr/>
        </p:nvPicPr>
        <p:blipFill>
          <a:blip r:embed="rId2" cstate="print"/>
          <a:srcRect t="37459"/>
          <a:stretch>
            <a:fillRect/>
          </a:stretch>
        </p:blipFill>
        <p:spPr bwMode="auto">
          <a:xfrm>
            <a:off x="323528" y="2780928"/>
            <a:ext cx="8496300" cy="228423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73</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5.11</a:t>
            </a:r>
            <a:r>
              <a:rPr lang="zh-TW" altLang="en-US" dirty="0" smtClean="0"/>
              <a:t> 雙樣本：估測兩個比例之間的差</a:t>
            </a:r>
            <a:endParaRPr lang="zh-TW" altLang="en-US" dirty="0"/>
          </a:p>
        </p:txBody>
      </p:sp>
      <p:sp>
        <p:nvSpPr>
          <p:cNvPr id="3" name="內容版面配置區 2"/>
          <p:cNvSpPr>
            <a:spLocks noGrp="1"/>
          </p:cNvSpPr>
          <p:nvPr>
            <p:ph idx="1"/>
          </p:nvPr>
        </p:nvSpPr>
        <p:spPr/>
        <p:txBody>
          <a:bodyPr/>
          <a:lstStyle/>
          <a:p>
            <a:r>
              <a:rPr lang="zh-TW" altLang="en-US" dirty="0" smtClean="0"/>
              <a:t>我們使用的觀念和涵蓋於</a:t>
            </a:r>
            <a:r>
              <a:rPr lang="en-US" altLang="zh-TW" dirty="0" smtClean="0"/>
              <a:t>5.8 </a:t>
            </a:r>
            <a:r>
              <a:rPr lang="zh-TW" altLang="en-US" dirty="0" smtClean="0"/>
              <a:t>節中對於差          之信賴區間的討論所用的觀念完全相同。</a:t>
            </a:r>
            <a:endParaRPr lang="en-US" altLang="zh-TW" dirty="0" smtClean="0"/>
          </a:p>
          <a:p>
            <a:r>
              <a:rPr lang="zh-TW" altLang="en-US" dirty="0" smtClean="0"/>
              <a:t>          的 </a:t>
            </a:r>
            <a:r>
              <a:rPr lang="en-US" altLang="zh-TW" i="1" dirty="0" smtClean="0"/>
              <a:t>Z </a:t>
            </a:r>
            <a:r>
              <a:rPr lang="zh-TW" altLang="en-US" dirty="0" smtClean="0"/>
              <a:t>統計量具有與在          情形中等效的對應式，亦即，</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結果，我們有了對於          的大樣本信賴區間。</a:t>
            </a:r>
            <a:endParaRPr lang="zh-TW" altLang="en-US" dirty="0"/>
          </a:p>
        </p:txBody>
      </p:sp>
      <p:graphicFrame>
        <p:nvGraphicFramePr>
          <p:cNvPr id="4" name="物件 3"/>
          <p:cNvGraphicFramePr>
            <a:graphicFrameLocks noChangeAspect="1"/>
          </p:cNvGraphicFramePr>
          <p:nvPr/>
        </p:nvGraphicFramePr>
        <p:xfrm>
          <a:off x="7452320" y="1404516"/>
          <a:ext cx="876300" cy="368300"/>
        </p:xfrm>
        <a:graphic>
          <a:graphicData uri="http://schemas.openxmlformats.org/presentationml/2006/ole">
            <p:oleObj spid="_x0000_s84993" name="方程式" r:id="rId3" imgW="876240" imgH="368280" progId="Equation.3">
              <p:embed/>
            </p:oleObj>
          </a:graphicData>
        </a:graphic>
      </p:graphicFrame>
      <p:graphicFrame>
        <p:nvGraphicFramePr>
          <p:cNvPr id="84995" name="Object 3"/>
          <p:cNvGraphicFramePr>
            <a:graphicFrameLocks noChangeAspect="1"/>
          </p:cNvGraphicFramePr>
          <p:nvPr/>
        </p:nvGraphicFramePr>
        <p:xfrm>
          <a:off x="815380" y="2420888"/>
          <a:ext cx="876300" cy="368300"/>
        </p:xfrm>
        <a:graphic>
          <a:graphicData uri="http://schemas.openxmlformats.org/presentationml/2006/ole">
            <p:oleObj spid="_x0000_s84995" name="方程式" r:id="rId4" imgW="876240" imgH="368280" progId="Equation.3">
              <p:embed/>
            </p:oleObj>
          </a:graphicData>
        </a:graphic>
      </p:graphicFrame>
      <p:graphicFrame>
        <p:nvGraphicFramePr>
          <p:cNvPr id="7" name="物件 6"/>
          <p:cNvGraphicFramePr>
            <a:graphicFrameLocks noChangeAspect="1"/>
          </p:cNvGraphicFramePr>
          <p:nvPr/>
        </p:nvGraphicFramePr>
        <p:xfrm>
          <a:off x="5148263" y="2374900"/>
          <a:ext cx="876300" cy="368300"/>
        </p:xfrm>
        <a:graphic>
          <a:graphicData uri="http://schemas.openxmlformats.org/presentationml/2006/ole">
            <p:oleObj spid="_x0000_s84996" name="方程式" r:id="rId5" imgW="876240" imgH="368280" progId="Equation.3">
              <p:embed/>
            </p:oleObj>
          </a:graphicData>
        </a:graphic>
      </p:graphicFrame>
      <p:graphicFrame>
        <p:nvGraphicFramePr>
          <p:cNvPr id="8" name="物件 7"/>
          <p:cNvGraphicFramePr>
            <a:graphicFrameLocks noChangeAspect="1"/>
          </p:cNvGraphicFramePr>
          <p:nvPr/>
        </p:nvGraphicFramePr>
        <p:xfrm>
          <a:off x="3105150" y="3140968"/>
          <a:ext cx="2933700" cy="850900"/>
        </p:xfrm>
        <a:graphic>
          <a:graphicData uri="http://schemas.openxmlformats.org/presentationml/2006/ole">
            <p:oleObj spid="_x0000_s84997" name="方程式" r:id="rId6" imgW="2933640" imgH="850680" progId="Equation.3">
              <p:embed/>
            </p:oleObj>
          </a:graphicData>
        </a:graphic>
      </p:graphicFrame>
      <p:graphicFrame>
        <p:nvGraphicFramePr>
          <p:cNvPr id="84998" name="Object 6"/>
          <p:cNvGraphicFramePr>
            <a:graphicFrameLocks noChangeAspect="1"/>
          </p:cNvGraphicFramePr>
          <p:nvPr/>
        </p:nvGraphicFramePr>
        <p:xfrm>
          <a:off x="4199756" y="4212828"/>
          <a:ext cx="876300" cy="368300"/>
        </p:xfrm>
        <a:graphic>
          <a:graphicData uri="http://schemas.openxmlformats.org/presentationml/2006/ole">
            <p:oleObj spid="_x0000_s84998" name="方程式" r:id="rId7" imgW="876240" imgH="368280" progId="Equation.3">
              <p:embed/>
            </p:oleObj>
          </a:graphicData>
        </a:graphic>
      </p:graphicFrame>
      <p:sp>
        <p:nvSpPr>
          <p:cNvPr id="9" name="日期版面配置區 8"/>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74</a:t>
            </a:fld>
            <a:endParaRPr lang="zh-TW" alt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雙樣本：估測兩個比例之間的差</a:t>
            </a:r>
            <a:r>
              <a:rPr lang="en-US" altLang="zh-TW" dirty="0" smtClean="0"/>
              <a:t>(</a:t>
            </a:r>
            <a:r>
              <a:rPr lang="zh-TW" altLang="en-US" dirty="0" smtClean="0"/>
              <a:t>續</a:t>
            </a:r>
            <a:r>
              <a:rPr lang="en-US" altLang="zh-TW" dirty="0" smtClean="0"/>
              <a:t>)</a:t>
            </a:r>
            <a:endParaRPr lang="zh-TW" altLang="en-US" dirty="0"/>
          </a:p>
        </p:txBody>
      </p:sp>
      <p:pic>
        <p:nvPicPr>
          <p:cNvPr id="82945" name="Picture 1"/>
          <p:cNvPicPr>
            <a:picLocks noGrp="1" noChangeAspect="1" noChangeArrowheads="1"/>
          </p:cNvPicPr>
          <p:nvPr>
            <p:ph idx="1"/>
          </p:nvPr>
        </p:nvPicPr>
        <p:blipFill>
          <a:blip r:embed="rId2" cstate="print"/>
          <a:srcRect/>
          <a:stretch>
            <a:fillRect/>
          </a:stretch>
        </p:blipFill>
        <p:spPr bwMode="auto">
          <a:xfrm>
            <a:off x="539552" y="1392540"/>
            <a:ext cx="7992000" cy="304457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75</a:t>
            </a:fld>
            <a:endParaRPr lang="zh-TW" alt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5.17</a:t>
            </a:r>
            <a:endParaRPr lang="zh-TW" altLang="en-US" dirty="0"/>
          </a:p>
        </p:txBody>
      </p:sp>
      <p:pic>
        <p:nvPicPr>
          <p:cNvPr id="81921" name="Picture 1"/>
          <p:cNvPicPr>
            <a:picLocks noGrp="1" noChangeAspect="1" noChangeArrowheads="1"/>
          </p:cNvPicPr>
          <p:nvPr>
            <p:ph idx="1"/>
          </p:nvPr>
        </p:nvPicPr>
        <p:blipFill>
          <a:blip r:embed="rId2" cstate="print"/>
          <a:srcRect t="5284" b="68325"/>
          <a:stretch>
            <a:fillRect/>
          </a:stretch>
        </p:blipFill>
        <p:spPr bwMode="auto">
          <a:xfrm>
            <a:off x="827584" y="1196752"/>
            <a:ext cx="7524941" cy="1509251"/>
          </a:xfrm>
          <a:prstGeom prst="rect">
            <a:avLst/>
          </a:prstGeom>
          <a:noFill/>
          <a:ln w="9525">
            <a:noFill/>
            <a:miter lim="800000"/>
            <a:headEnd/>
            <a:tailEnd/>
          </a:ln>
        </p:spPr>
      </p:pic>
      <p:pic>
        <p:nvPicPr>
          <p:cNvPr id="5" name="Picture 1"/>
          <p:cNvPicPr>
            <a:picLocks noChangeAspect="1" noChangeArrowheads="1"/>
          </p:cNvPicPr>
          <p:nvPr/>
        </p:nvPicPr>
        <p:blipFill>
          <a:blip r:embed="rId2" cstate="print"/>
          <a:srcRect t="32704"/>
          <a:stretch>
            <a:fillRect/>
          </a:stretch>
        </p:blipFill>
        <p:spPr bwMode="auto">
          <a:xfrm>
            <a:off x="827584" y="2708920"/>
            <a:ext cx="7524941" cy="3848531"/>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76</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5.12</a:t>
            </a:r>
            <a:r>
              <a:rPr lang="zh-TW" altLang="en-US" dirty="0" smtClean="0"/>
              <a:t> 單一樣本：估測變異數</a:t>
            </a:r>
            <a:endParaRPr lang="zh-TW" altLang="en-US" dirty="0"/>
          </a:p>
        </p:txBody>
      </p:sp>
      <p:sp>
        <p:nvSpPr>
          <p:cNvPr id="3" name="內容版面配置區 2"/>
          <p:cNvSpPr>
            <a:spLocks noGrp="1"/>
          </p:cNvSpPr>
          <p:nvPr>
            <p:ph idx="1"/>
          </p:nvPr>
        </p:nvSpPr>
        <p:spPr/>
        <p:txBody>
          <a:bodyPr/>
          <a:lstStyle/>
          <a:p>
            <a:r>
              <a:rPr lang="zh-TW" altLang="en-US" dirty="0" smtClean="0"/>
              <a:t>如果大小為 </a:t>
            </a:r>
            <a:r>
              <a:rPr lang="en-US" altLang="zh-TW" i="1" dirty="0" smtClean="0"/>
              <a:t>n </a:t>
            </a:r>
            <a:r>
              <a:rPr lang="zh-TW" altLang="en-US" dirty="0" smtClean="0"/>
              <a:t>的樣本從具有變異數 </a:t>
            </a:r>
            <a:r>
              <a:rPr lang="el-GR" altLang="zh-TW" i="1" dirty="0" smtClean="0"/>
              <a:t>σ</a:t>
            </a:r>
            <a:r>
              <a:rPr lang="en-US" altLang="zh-TW" baseline="30000" dirty="0" smtClean="0"/>
              <a:t>2</a:t>
            </a:r>
            <a:r>
              <a:rPr lang="zh-TW" altLang="en-US" dirty="0" smtClean="0"/>
              <a:t> 的一個常態母體中取出，且計算出樣本變異數 </a:t>
            </a:r>
            <a:r>
              <a:rPr lang="en-US" altLang="zh-TW" i="1" dirty="0" smtClean="0"/>
              <a:t>s</a:t>
            </a:r>
            <a:r>
              <a:rPr lang="en-US" altLang="zh-TW" baseline="30000" dirty="0" smtClean="0"/>
              <a:t>2 </a:t>
            </a:r>
            <a:r>
              <a:rPr lang="zh-TW" altLang="en-US" dirty="0" smtClean="0"/>
              <a:t>，則我們得到統計量 </a:t>
            </a:r>
            <a:r>
              <a:rPr lang="en-US" altLang="zh-TW" i="1" dirty="0" smtClean="0"/>
              <a:t>S</a:t>
            </a:r>
            <a:r>
              <a:rPr lang="en-US" altLang="zh-TW" baseline="30000" dirty="0" smtClean="0"/>
              <a:t>2</a:t>
            </a:r>
            <a:r>
              <a:rPr lang="zh-TW" altLang="en-US" dirty="0" smtClean="0"/>
              <a:t> 的一個值。所計算出的樣本變異數被用作 </a:t>
            </a:r>
            <a:r>
              <a:rPr lang="el-GR" altLang="zh-TW" i="1" dirty="0" smtClean="0"/>
              <a:t>σ</a:t>
            </a:r>
            <a:r>
              <a:rPr lang="en-US" altLang="zh-TW" baseline="30000" dirty="0" smtClean="0"/>
              <a:t>2</a:t>
            </a:r>
            <a:r>
              <a:rPr lang="zh-TW" altLang="en-US" dirty="0" smtClean="0"/>
              <a:t> 的一個點估測。因此，統計量 </a:t>
            </a:r>
            <a:r>
              <a:rPr lang="en-US" altLang="zh-TW" i="1" dirty="0" smtClean="0"/>
              <a:t>S</a:t>
            </a:r>
            <a:r>
              <a:rPr lang="en-US" altLang="zh-TW" baseline="30000" dirty="0" smtClean="0"/>
              <a:t>2</a:t>
            </a:r>
            <a:r>
              <a:rPr lang="zh-TW" altLang="en-US" dirty="0" smtClean="0"/>
              <a:t> 稱為 </a:t>
            </a:r>
            <a:r>
              <a:rPr lang="el-GR" altLang="zh-TW" i="1" dirty="0" smtClean="0"/>
              <a:t>σ</a:t>
            </a:r>
            <a:r>
              <a:rPr lang="en-US" altLang="zh-TW" baseline="30000" dirty="0" smtClean="0"/>
              <a:t>2</a:t>
            </a:r>
            <a:r>
              <a:rPr lang="zh-TW" altLang="en-US" dirty="0" smtClean="0"/>
              <a:t> 的估測器。</a:t>
            </a:r>
            <a:endParaRPr lang="en-US" altLang="zh-TW" dirty="0" smtClean="0"/>
          </a:p>
          <a:p>
            <a:r>
              <a:rPr lang="zh-TW" altLang="en-US" dirty="0" smtClean="0"/>
              <a:t> </a:t>
            </a:r>
            <a:r>
              <a:rPr lang="el-GR" altLang="zh-TW" i="1" dirty="0" smtClean="0"/>
              <a:t>σ</a:t>
            </a:r>
            <a:r>
              <a:rPr lang="en-US" altLang="zh-TW" baseline="30000" dirty="0" smtClean="0"/>
              <a:t>2</a:t>
            </a:r>
            <a:r>
              <a:rPr lang="zh-TW" altLang="en-US" dirty="0" smtClean="0"/>
              <a:t> 的一個區間估測可被建立：</a:t>
            </a:r>
            <a:endParaRPr lang="zh-TW" altLang="en-US" dirty="0"/>
          </a:p>
        </p:txBody>
      </p:sp>
      <p:graphicFrame>
        <p:nvGraphicFramePr>
          <p:cNvPr id="4" name="物件 3"/>
          <p:cNvGraphicFramePr>
            <a:graphicFrameLocks noChangeAspect="1"/>
          </p:cNvGraphicFramePr>
          <p:nvPr/>
        </p:nvGraphicFramePr>
        <p:xfrm>
          <a:off x="3692004" y="4365104"/>
          <a:ext cx="1816100" cy="762000"/>
        </p:xfrm>
        <a:graphic>
          <a:graphicData uri="http://schemas.openxmlformats.org/presentationml/2006/ole">
            <p:oleObj spid="_x0000_s80897" name="方程式" r:id="rId3" imgW="1815840" imgH="761760" progId="Equation.3">
              <p:embed/>
            </p:oleObj>
          </a:graphicData>
        </a:graphic>
      </p:graphicFrame>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77</a:t>
            </a:fld>
            <a:endParaRPr lang="zh-TW"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單一樣本：估測變異數</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當樣本是從一個常態母體所選出時，統計量 </a:t>
            </a:r>
            <a:r>
              <a:rPr lang="en-US" altLang="zh-TW" i="1" dirty="0" smtClean="0"/>
              <a:t>X</a:t>
            </a:r>
            <a:r>
              <a:rPr lang="en-US" altLang="zh-TW" baseline="30000" dirty="0" smtClean="0"/>
              <a:t>2</a:t>
            </a:r>
            <a:r>
              <a:rPr lang="zh-TW" altLang="en-US" dirty="0" smtClean="0"/>
              <a:t> 是具有       之自由度的卡方分布。</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其中        和      是自由度為       之卡方分布的值，分別在其右邊留下           和       的面積。代入 </a:t>
            </a:r>
            <a:r>
              <a:rPr lang="en-US" altLang="zh-TW" i="1" dirty="0" smtClean="0"/>
              <a:t>X</a:t>
            </a:r>
            <a:r>
              <a:rPr lang="en-US" altLang="zh-TW" baseline="30000" dirty="0" smtClean="0"/>
              <a:t>2</a:t>
            </a:r>
            <a:r>
              <a:rPr lang="zh-TW" altLang="en-US" dirty="0" smtClean="0"/>
              <a:t>，我們寫出</a:t>
            </a:r>
            <a:endParaRPr lang="zh-TW" altLang="en-US" dirty="0"/>
          </a:p>
        </p:txBody>
      </p:sp>
      <p:graphicFrame>
        <p:nvGraphicFramePr>
          <p:cNvPr id="79873" name="Object 1"/>
          <p:cNvGraphicFramePr>
            <a:graphicFrameLocks noChangeAspect="1"/>
          </p:cNvGraphicFramePr>
          <p:nvPr/>
        </p:nvGraphicFramePr>
        <p:xfrm>
          <a:off x="1908175" y="1881188"/>
          <a:ext cx="558800" cy="279400"/>
        </p:xfrm>
        <a:graphic>
          <a:graphicData uri="http://schemas.openxmlformats.org/presentationml/2006/ole">
            <p:oleObj spid="_x0000_s79873" name="方程式" r:id="rId3" imgW="558720" imgH="279360" progId="Equation.3">
              <p:embed/>
            </p:oleObj>
          </a:graphicData>
        </a:graphic>
      </p:graphicFrame>
      <p:graphicFrame>
        <p:nvGraphicFramePr>
          <p:cNvPr id="5" name="物件 4"/>
          <p:cNvGraphicFramePr>
            <a:graphicFrameLocks noChangeAspect="1"/>
          </p:cNvGraphicFramePr>
          <p:nvPr/>
        </p:nvGraphicFramePr>
        <p:xfrm>
          <a:off x="2819400" y="2433836"/>
          <a:ext cx="3505200" cy="419100"/>
        </p:xfrm>
        <a:graphic>
          <a:graphicData uri="http://schemas.openxmlformats.org/presentationml/2006/ole">
            <p:oleObj spid="_x0000_s79874" name="方程式" r:id="rId4" imgW="3504960" imgH="419040" progId="Equation.3">
              <p:embed/>
            </p:oleObj>
          </a:graphicData>
        </a:graphic>
      </p:graphicFrame>
      <p:graphicFrame>
        <p:nvGraphicFramePr>
          <p:cNvPr id="79875" name="Object 3"/>
          <p:cNvGraphicFramePr>
            <a:graphicFrameLocks noChangeAspect="1"/>
          </p:cNvGraphicFramePr>
          <p:nvPr/>
        </p:nvGraphicFramePr>
        <p:xfrm>
          <a:off x="1547664" y="3153916"/>
          <a:ext cx="673100" cy="419100"/>
        </p:xfrm>
        <a:graphic>
          <a:graphicData uri="http://schemas.openxmlformats.org/presentationml/2006/ole">
            <p:oleObj spid="_x0000_s79875" name="方程式" r:id="rId5" imgW="672840" imgH="419040" progId="Equation.3">
              <p:embed/>
            </p:oleObj>
          </a:graphicData>
        </a:graphic>
      </p:graphicFrame>
      <p:graphicFrame>
        <p:nvGraphicFramePr>
          <p:cNvPr id="79876" name="Object 4"/>
          <p:cNvGraphicFramePr>
            <a:graphicFrameLocks noChangeAspect="1"/>
          </p:cNvGraphicFramePr>
          <p:nvPr/>
        </p:nvGraphicFramePr>
        <p:xfrm>
          <a:off x="2699792" y="3140968"/>
          <a:ext cx="520700" cy="419100"/>
        </p:xfrm>
        <a:graphic>
          <a:graphicData uri="http://schemas.openxmlformats.org/presentationml/2006/ole">
            <p:oleObj spid="_x0000_s79876" name="方程式" r:id="rId6" imgW="520560" imgH="419040" progId="Equation.3">
              <p:embed/>
            </p:oleObj>
          </a:graphicData>
        </a:graphic>
      </p:graphicFrame>
      <p:graphicFrame>
        <p:nvGraphicFramePr>
          <p:cNvPr id="8" name="物件 7"/>
          <p:cNvGraphicFramePr>
            <a:graphicFrameLocks noChangeAspect="1"/>
          </p:cNvGraphicFramePr>
          <p:nvPr/>
        </p:nvGraphicFramePr>
        <p:xfrm>
          <a:off x="5165328" y="3255963"/>
          <a:ext cx="558800" cy="279400"/>
        </p:xfrm>
        <a:graphic>
          <a:graphicData uri="http://schemas.openxmlformats.org/presentationml/2006/ole">
            <p:oleObj spid="_x0000_s79877" name="方程式" r:id="rId7" imgW="558720" imgH="279360" progId="Equation.3">
              <p:embed/>
            </p:oleObj>
          </a:graphicData>
        </a:graphic>
      </p:graphicFrame>
      <p:graphicFrame>
        <p:nvGraphicFramePr>
          <p:cNvPr id="9" name="物件 8"/>
          <p:cNvGraphicFramePr>
            <a:graphicFrameLocks noChangeAspect="1"/>
          </p:cNvGraphicFramePr>
          <p:nvPr/>
        </p:nvGraphicFramePr>
        <p:xfrm>
          <a:off x="3851920" y="3725664"/>
          <a:ext cx="927100" cy="279400"/>
        </p:xfrm>
        <a:graphic>
          <a:graphicData uri="http://schemas.openxmlformats.org/presentationml/2006/ole">
            <p:oleObj spid="_x0000_s79878" name="方程式" r:id="rId8" imgW="927000" imgH="279360" progId="Equation.3">
              <p:embed/>
            </p:oleObj>
          </a:graphicData>
        </a:graphic>
      </p:graphicFrame>
      <p:graphicFrame>
        <p:nvGraphicFramePr>
          <p:cNvPr id="79879" name="Object 7"/>
          <p:cNvGraphicFramePr>
            <a:graphicFrameLocks noChangeAspect="1"/>
          </p:cNvGraphicFramePr>
          <p:nvPr/>
        </p:nvGraphicFramePr>
        <p:xfrm>
          <a:off x="5260975" y="3725863"/>
          <a:ext cx="571500" cy="279400"/>
        </p:xfrm>
        <a:graphic>
          <a:graphicData uri="http://schemas.openxmlformats.org/presentationml/2006/ole">
            <p:oleObj spid="_x0000_s79879" name="方程式" r:id="rId9" imgW="571320" imgH="279360" progId="Equation.3">
              <p:embed/>
            </p:oleObj>
          </a:graphicData>
        </a:graphic>
      </p:graphicFrame>
      <p:graphicFrame>
        <p:nvGraphicFramePr>
          <p:cNvPr id="79881" name="Object 9"/>
          <p:cNvGraphicFramePr>
            <a:graphicFrameLocks noChangeAspect="1"/>
          </p:cNvGraphicFramePr>
          <p:nvPr/>
        </p:nvGraphicFramePr>
        <p:xfrm>
          <a:off x="2431132" y="4653632"/>
          <a:ext cx="4229100" cy="863600"/>
        </p:xfrm>
        <a:graphic>
          <a:graphicData uri="http://schemas.openxmlformats.org/presentationml/2006/ole">
            <p:oleObj spid="_x0000_s79881" name="方程式" r:id="rId10" imgW="4228920" imgH="863280" progId="Equation.3">
              <p:embed/>
            </p:oleObj>
          </a:graphicData>
        </a:graphic>
      </p:graphicFrame>
      <p:sp>
        <p:nvSpPr>
          <p:cNvPr id="12" name="日期版面配置區 11"/>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3" name="投影片編號版面配置區 12"/>
          <p:cNvSpPr>
            <a:spLocks noGrp="1"/>
          </p:cNvSpPr>
          <p:nvPr>
            <p:ph type="sldNum" sz="quarter" idx="12"/>
          </p:nvPr>
        </p:nvSpPr>
        <p:spPr/>
        <p:txBody>
          <a:bodyPr/>
          <a:lstStyle/>
          <a:p>
            <a:fld id="{3F1BE346-639A-4CE8-BB9A-C151839B4846}" type="slidenum">
              <a:rPr lang="zh-TW" altLang="en-US" smtClean="0"/>
              <a:pPr/>
              <a:t>78</a:t>
            </a:fld>
            <a:endParaRPr lang="zh-TW" alt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單一樣本：估測變異數</a:t>
            </a:r>
            <a:r>
              <a:rPr lang="en-US" altLang="zh-TW" dirty="0" smtClean="0"/>
              <a:t>(</a:t>
            </a:r>
            <a:r>
              <a:rPr lang="zh-TW" altLang="en-US" dirty="0" smtClean="0"/>
              <a:t>續</a:t>
            </a:r>
            <a:r>
              <a:rPr lang="en-US" altLang="zh-TW" dirty="0" smtClean="0"/>
              <a:t>)</a:t>
            </a:r>
            <a:endParaRPr lang="zh-TW" altLang="en-US" dirty="0"/>
          </a:p>
        </p:txBody>
      </p:sp>
      <p:pic>
        <p:nvPicPr>
          <p:cNvPr id="78849" name="Picture 1"/>
          <p:cNvPicPr>
            <a:picLocks noGrp="1" noChangeAspect="1" noChangeArrowheads="1"/>
          </p:cNvPicPr>
          <p:nvPr>
            <p:ph idx="1"/>
          </p:nvPr>
        </p:nvPicPr>
        <p:blipFill>
          <a:blip r:embed="rId3" cstate="print"/>
          <a:srcRect/>
          <a:stretch>
            <a:fillRect/>
          </a:stretch>
        </p:blipFill>
        <p:spPr bwMode="auto">
          <a:xfrm>
            <a:off x="1547664" y="1340768"/>
            <a:ext cx="6189749" cy="3672408"/>
          </a:xfrm>
          <a:prstGeom prst="rect">
            <a:avLst/>
          </a:prstGeom>
          <a:noFill/>
          <a:ln w="9525">
            <a:noFill/>
            <a:miter lim="800000"/>
            <a:headEnd/>
            <a:tailEnd/>
          </a:ln>
        </p:spPr>
      </p:pic>
      <p:graphicFrame>
        <p:nvGraphicFramePr>
          <p:cNvPr id="78850" name="Object 2"/>
          <p:cNvGraphicFramePr>
            <a:graphicFrameLocks noChangeAspect="1"/>
          </p:cNvGraphicFramePr>
          <p:nvPr/>
        </p:nvGraphicFramePr>
        <p:xfrm>
          <a:off x="2267744" y="5301208"/>
          <a:ext cx="4483100" cy="863600"/>
        </p:xfrm>
        <a:graphic>
          <a:graphicData uri="http://schemas.openxmlformats.org/presentationml/2006/ole">
            <p:oleObj spid="_x0000_s78850" name="方程式" r:id="rId4" imgW="4483080" imgH="863280" progId="Equation.3">
              <p:embed/>
            </p:oleObj>
          </a:graphicData>
        </a:graphic>
      </p:graphicFrame>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79</a:t>
            </a:fld>
            <a:endParaRPr lang="zh-TW"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不偏估測器</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雖然 </a:t>
            </a:r>
            <a:r>
              <a:rPr lang="en-US" altLang="zh-TW" i="1" dirty="0" smtClean="0"/>
              <a:t>S</a:t>
            </a:r>
            <a:r>
              <a:rPr lang="en-US" altLang="zh-TW" baseline="30000" dirty="0" smtClean="0"/>
              <a:t>2</a:t>
            </a:r>
            <a:r>
              <a:rPr lang="zh-TW" altLang="en-US" dirty="0" smtClean="0"/>
              <a:t> 是 </a:t>
            </a:r>
            <a:r>
              <a:rPr lang="el-GR" altLang="zh-TW" i="1" dirty="0" smtClean="0"/>
              <a:t>σ</a:t>
            </a:r>
            <a:r>
              <a:rPr lang="en-US" altLang="zh-TW" baseline="30000" dirty="0" smtClean="0"/>
              <a:t>2</a:t>
            </a:r>
            <a:r>
              <a:rPr lang="zh-TW" altLang="en-US" dirty="0" smtClean="0"/>
              <a:t> 的一個不偏估測器，但 </a:t>
            </a:r>
            <a:r>
              <a:rPr lang="en-US" altLang="zh-TW" i="1" dirty="0" smtClean="0"/>
              <a:t>S </a:t>
            </a:r>
            <a:r>
              <a:rPr lang="zh-TW" altLang="en-US" dirty="0" smtClean="0"/>
              <a:t>反而通常是 </a:t>
            </a:r>
            <a:r>
              <a:rPr lang="el-GR" altLang="zh-TW" i="1" dirty="0" smtClean="0"/>
              <a:t>σ</a:t>
            </a:r>
            <a:r>
              <a:rPr lang="zh-TW" altLang="en-US" dirty="0" smtClean="0"/>
              <a:t> 的一個有偏估測器，其中的偏差對於大的樣本變得微不足道。此例說明了，為何當估測變異數時，</a:t>
            </a:r>
            <a:r>
              <a:rPr lang="zh-TW" altLang="en-US" b="1" dirty="0" smtClean="0"/>
              <a:t>我們除以 </a:t>
            </a:r>
            <a:r>
              <a:rPr lang="en-US" altLang="zh-TW" b="1" i="1" dirty="0" smtClean="0"/>
              <a:t>n    </a:t>
            </a:r>
            <a:r>
              <a:rPr lang="en-US" altLang="zh-TW" b="1" dirty="0" smtClean="0"/>
              <a:t>1</a:t>
            </a:r>
            <a:r>
              <a:rPr lang="zh-TW" altLang="en-US" dirty="0" smtClean="0"/>
              <a:t>而不是 </a:t>
            </a:r>
            <a:r>
              <a:rPr lang="en-US" altLang="zh-TW" i="1" dirty="0" smtClean="0"/>
              <a:t>n</a:t>
            </a:r>
            <a:r>
              <a:rPr lang="zh-TW" altLang="en-US" dirty="0" smtClean="0"/>
              <a:t>。</a:t>
            </a:r>
          </a:p>
        </p:txBody>
      </p:sp>
      <p:graphicFrame>
        <p:nvGraphicFramePr>
          <p:cNvPr id="4" name="物件 3"/>
          <p:cNvGraphicFramePr>
            <a:graphicFrameLocks noChangeAspect="1"/>
          </p:cNvGraphicFramePr>
          <p:nvPr/>
        </p:nvGraphicFramePr>
        <p:xfrm>
          <a:off x="4533900" y="2889250"/>
          <a:ext cx="228600" cy="76200"/>
        </p:xfrm>
        <a:graphic>
          <a:graphicData uri="http://schemas.openxmlformats.org/presentationml/2006/ole">
            <p:oleObj spid="_x0000_s5122" name="方程式" r:id="rId3" imgW="228600" imgH="75960" progId="Equation.3">
              <p:embed/>
            </p:oleObj>
          </a:graphicData>
        </a:graphic>
      </p:graphicFrame>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8</a:t>
            </a:fld>
            <a:endParaRPr lang="zh-TW"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單一樣本：估測變異數</a:t>
            </a:r>
            <a:r>
              <a:rPr lang="en-US" altLang="zh-TW" dirty="0" smtClean="0"/>
              <a:t>(</a:t>
            </a:r>
            <a:r>
              <a:rPr lang="zh-TW" altLang="en-US" dirty="0" smtClean="0"/>
              <a:t>續</a:t>
            </a:r>
            <a:r>
              <a:rPr lang="en-US" altLang="zh-TW" dirty="0" smtClean="0"/>
              <a:t>)</a:t>
            </a:r>
            <a:endParaRPr lang="zh-TW" altLang="en-US" dirty="0"/>
          </a:p>
        </p:txBody>
      </p:sp>
      <p:pic>
        <p:nvPicPr>
          <p:cNvPr id="77825" name="Picture 1"/>
          <p:cNvPicPr>
            <a:picLocks noGrp="1" noChangeAspect="1" noChangeArrowheads="1"/>
          </p:cNvPicPr>
          <p:nvPr>
            <p:ph idx="1"/>
          </p:nvPr>
        </p:nvPicPr>
        <p:blipFill>
          <a:blip r:embed="rId2" cstate="print"/>
          <a:srcRect/>
          <a:stretch>
            <a:fillRect/>
          </a:stretch>
        </p:blipFill>
        <p:spPr bwMode="auto">
          <a:xfrm>
            <a:off x="540440" y="1412776"/>
            <a:ext cx="7992000" cy="3086777"/>
          </a:xfrm>
          <a:prstGeom prst="rect">
            <a:avLst/>
          </a:prstGeom>
          <a:noFill/>
          <a:ln w="9525">
            <a:noFill/>
            <a:miter lim="800000"/>
            <a:headEnd/>
            <a:tailEnd/>
          </a:ln>
        </p:spPr>
      </p:pic>
      <p:pic>
        <p:nvPicPr>
          <p:cNvPr id="5" name="Picture 1"/>
          <p:cNvPicPr>
            <a:picLocks noChangeAspect="1" noChangeArrowheads="1"/>
          </p:cNvPicPr>
          <p:nvPr/>
        </p:nvPicPr>
        <p:blipFill>
          <a:blip r:embed="rId3" cstate="print"/>
          <a:srcRect/>
          <a:stretch>
            <a:fillRect/>
          </a:stretch>
        </p:blipFill>
        <p:spPr bwMode="auto">
          <a:xfrm>
            <a:off x="612448" y="4797152"/>
            <a:ext cx="7992000" cy="156548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80</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5.18(</a:t>
            </a:r>
            <a:r>
              <a:rPr lang="zh-TW" altLang="en-US" dirty="0" smtClean="0"/>
              <a:t>續</a:t>
            </a:r>
            <a:r>
              <a:rPr lang="en-US" altLang="zh-TW" dirty="0" smtClean="0"/>
              <a:t>)</a:t>
            </a:r>
            <a:endParaRPr lang="zh-TW" altLang="en-US" dirty="0"/>
          </a:p>
        </p:txBody>
      </p:sp>
      <p:pic>
        <p:nvPicPr>
          <p:cNvPr id="76802" name="Picture 2"/>
          <p:cNvPicPr>
            <a:picLocks noGrp="1" noChangeAspect="1" noChangeArrowheads="1"/>
          </p:cNvPicPr>
          <p:nvPr>
            <p:ph idx="1"/>
          </p:nvPr>
        </p:nvPicPr>
        <p:blipFill>
          <a:blip r:embed="rId2" cstate="print"/>
          <a:srcRect/>
          <a:stretch>
            <a:fillRect/>
          </a:stretch>
        </p:blipFill>
        <p:spPr bwMode="auto">
          <a:xfrm>
            <a:off x="395105" y="1339999"/>
            <a:ext cx="8353789"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81</a:t>
            </a:fld>
            <a:endParaRPr lang="zh-TW"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100" dirty="0" smtClean="0"/>
              <a:t>5.13</a:t>
            </a:r>
            <a:r>
              <a:rPr lang="zh-TW" altLang="en-US" sz="3100" dirty="0" smtClean="0"/>
              <a:t> 潛在的誤解和危害；和其他各章教材的關係</a:t>
            </a:r>
            <a:endParaRPr lang="zh-TW" altLang="en-US" sz="3100" dirty="0"/>
          </a:p>
        </p:txBody>
      </p:sp>
      <p:sp>
        <p:nvSpPr>
          <p:cNvPr id="3" name="內容版面配置區 2"/>
          <p:cNvSpPr>
            <a:spLocks noGrp="1"/>
          </p:cNvSpPr>
          <p:nvPr>
            <p:ph idx="1"/>
          </p:nvPr>
        </p:nvSpPr>
        <p:spPr>
          <a:xfrm>
            <a:off x="323528" y="1196752"/>
            <a:ext cx="8496944" cy="5112568"/>
          </a:xfrm>
        </p:spPr>
        <p:txBody>
          <a:bodyPr/>
          <a:lstStyle/>
          <a:p>
            <a:r>
              <a:rPr lang="zh-TW" altLang="en-US" sz="2800" dirty="0" smtClean="0"/>
              <a:t>實務上最嚴重的統計學誤用之一是形成自對於統計區間種類之解釋差異的混淆。所以，在本章的小節中所討論的三種區間彼此之間的差異是重要的。實務上，非常可能的是</a:t>
            </a:r>
            <a:r>
              <a:rPr lang="zh-TW" altLang="en-US" sz="2800" b="1" dirty="0" smtClean="0"/>
              <a:t>大量地過度使用信賴區間</a:t>
            </a:r>
            <a:r>
              <a:rPr lang="zh-TW" altLang="en-US" sz="2800" dirty="0" smtClean="0"/>
              <a:t>。</a:t>
            </a:r>
          </a:p>
          <a:p>
            <a:r>
              <a:rPr lang="zh-TW" altLang="en-US" sz="2800" dirty="0" smtClean="0"/>
              <a:t>信賴區間僅顯示的是，如果進行一個實驗，且資料一再地被觀察，則這些區間中大約 </a:t>
            </a:r>
            <a:r>
              <a:rPr lang="en-US" altLang="zh-TW" sz="2800" dirty="0" smtClean="0"/>
              <a:t>95% </a:t>
            </a:r>
            <a:r>
              <a:rPr lang="zh-TW" altLang="en-US" sz="2800" dirty="0" smtClean="0"/>
              <a:t>會包含真實的參數。</a:t>
            </a:r>
          </a:p>
          <a:p>
            <a:r>
              <a:rPr lang="zh-TW" altLang="en-US" sz="2800" dirty="0" smtClean="0"/>
              <a:t>另一個統計學潛在的嚴重誤用，是對於在單一變異數的信賴區間上    分布的使用。</a:t>
            </a:r>
            <a:endParaRPr lang="en-US" altLang="zh-TW" sz="2800" dirty="0" smtClean="0"/>
          </a:p>
          <a:p>
            <a:r>
              <a:rPr lang="zh-TW" altLang="en-US" sz="2800" dirty="0" smtClean="0"/>
              <a:t>假設所取出樣本的分布有常態性。不同於 </a:t>
            </a:r>
            <a:r>
              <a:rPr lang="en-US" altLang="zh-TW" sz="2800" i="1" dirty="0" smtClean="0"/>
              <a:t>t </a:t>
            </a:r>
            <a:r>
              <a:rPr lang="zh-TW" altLang="en-US" sz="2800" dirty="0" smtClean="0"/>
              <a:t>分布的使用，對此應用採用    檢測</a:t>
            </a:r>
            <a:r>
              <a:rPr lang="zh-TW" altLang="en-US" sz="2800" b="1" dirty="0" smtClean="0"/>
              <a:t>對於常態性的假設不是強健的</a:t>
            </a:r>
            <a:r>
              <a:rPr lang="zh-TW" altLang="en-US" sz="2800" dirty="0" smtClean="0"/>
              <a:t>。</a:t>
            </a:r>
            <a:endParaRPr lang="zh-TW" altLang="en-US" b="1" dirty="0"/>
          </a:p>
        </p:txBody>
      </p:sp>
      <p:graphicFrame>
        <p:nvGraphicFramePr>
          <p:cNvPr id="4" name="物件 3"/>
          <p:cNvGraphicFramePr>
            <a:graphicFrameLocks noChangeAspect="1"/>
          </p:cNvGraphicFramePr>
          <p:nvPr/>
        </p:nvGraphicFramePr>
        <p:xfrm>
          <a:off x="3331096" y="4797152"/>
          <a:ext cx="304800" cy="406400"/>
        </p:xfrm>
        <a:graphic>
          <a:graphicData uri="http://schemas.openxmlformats.org/presentationml/2006/ole">
            <p:oleObj spid="_x0000_s75777" name="方程式" r:id="rId3" imgW="304560" imgH="406080" progId="Equation.3">
              <p:embed/>
            </p:oleObj>
          </a:graphicData>
        </a:graphic>
      </p:graphicFrame>
      <p:graphicFrame>
        <p:nvGraphicFramePr>
          <p:cNvPr id="75778" name="Object 2"/>
          <p:cNvGraphicFramePr>
            <a:graphicFrameLocks noChangeAspect="1"/>
          </p:cNvGraphicFramePr>
          <p:nvPr/>
        </p:nvGraphicFramePr>
        <p:xfrm>
          <a:off x="3995936" y="5733256"/>
          <a:ext cx="304800" cy="406400"/>
        </p:xfrm>
        <a:graphic>
          <a:graphicData uri="http://schemas.openxmlformats.org/presentationml/2006/ole">
            <p:oleObj spid="_x0000_s75778" name="方程式" r:id="rId4" imgW="304560" imgH="406080" progId="Equation.3">
              <p:embed/>
            </p:oleObj>
          </a:graphicData>
        </a:graphic>
      </p:graphicFrame>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82</a:t>
            </a:fld>
            <a:endParaRPr lang="zh-TW"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點估測器的變異</a:t>
            </a:r>
            <a:r>
              <a:rPr lang="zh-TW" altLang="en-US" dirty="0" smtClean="0"/>
              <a:t>數</a:t>
            </a:r>
            <a:endParaRPr lang="zh-TW" altLang="en-US" dirty="0"/>
          </a:p>
        </p:txBody>
      </p:sp>
      <p:sp>
        <p:nvSpPr>
          <p:cNvPr id="3" name="內容版面配置區 2"/>
          <p:cNvSpPr>
            <a:spLocks noGrp="1"/>
          </p:cNvSpPr>
          <p:nvPr>
            <p:ph idx="1"/>
          </p:nvPr>
        </p:nvSpPr>
        <p:spPr>
          <a:xfrm>
            <a:off x="323528" y="3429000"/>
            <a:ext cx="8496944" cy="2952328"/>
          </a:xfrm>
        </p:spPr>
        <p:txBody>
          <a:bodyPr/>
          <a:lstStyle/>
          <a:p>
            <a:r>
              <a:rPr lang="zh-TW" altLang="en-US" dirty="0" smtClean="0"/>
              <a:t>圖</a:t>
            </a:r>
            <a:r>
              <a:rPr lang="en-US" altLang="zh-TW" dirty="0" smtClean="0"/>
              <a:t>5.1 </a:t>
            </a:r>
            <a:r>
              <a:rPr lang="zh-TW" altLang="en-US" dirty="0" smtClean="0"/>
              <a:t>說明三個不同估測器          和     的抽樣分布，它們都在估測 。很清楚的是，只有    和   為不偏的，因為它們的分布中心位在 </a:t>
            </a:r>
            <a:r>
              <a:rPr lang="el-GR" altLang="zh-TW" i="1" dirty="0" smtClean="0"/>
              <a:t>θ</a:t>
            </a:r>
            <a:r>
              <a:rPr lang="zh-TW" altLang="en-US" dirty="0" smtClean="0"/>
              <a:t>。估測器</a:t>
            </a:r>
            <a:r>
              <a:rPr lang="en-US" altLang="zh-TW" dirty="0" smtClean="0"/>
              <a:t/>
            </a:r>
            <a:br>
              <a:rPr lang="en-US" altLang="zh-TW" dirty="0" smtClean="0"/>
            </a:br>
            <a:r>
              <a:rPr lang="zh-TW" altLang="en-US" dirty="0" smtClean="0"/>
              <a:t>    有比    更小的變異數，因而比較有效率。因此，在所考慮的三者中，我們對 </a:t>
            </a:r>
            <a:r>
              <a:rPr lang="el-GR" altLang="zh-TW" i="1" dirty="0" smtClean="0"/>
              <a:t>θ</a:t>
            </a:r>
            <a:r>
              <a:rPr lang="zh-TW" altLang="en-US" dirty="0" smtClean="0"/>
              <a:t> 的估測器之選擇會是    。</a:t>
            </a:r>
            <a:endParaRPr lang="zh-TW" altLang="en-US" dirty="0"/>
          </a:p>
        </p:txBody>
      </p:sp>
      <p:graphicFrame>
        <p:nvGraphicFramePr>
          <p:cNvPr id="4" name="物件 3"/>
          <p:cNvGraphicFramePr>
            <a:graphicFrameLocks noChangeAspect="1"/>
          </p:cNvGraphicFramePr>
          <p:nvPr/>
        </p:nvGraphicFramePr>
        <p:xfrm>
          <a:off x="5220568" y="3573016"/>
          <a:ext cx="863600" cy="406400"/>
        </p:xfrm>
        <a:graphic>
          <a:graphicData uri="http://schemas.openxmlformats.org/presentationml/2006/ole">
            <p:oleObj spid="_x0000_s6146" name="方程式" r:id="rId3" imgW="863280" imgH="406080" progId="Equation.3">
              <p:embed/>
            </p:oleObj>
          </a:graphicData>
        </a:graphic>
      </p:graphicFrame>
      <p:graphicFrame>
        <p:nvGraphicFramePr>
          <p:cNvPr id="6147" name="Object 3"/>
          <p:cNvGraphicFramePr>
            <a:graphicFrameLocks noChangeAspect="1"/>
          </p:cNvGraphicFramePr>
          <p:nvPr/>
        </p:nvGraphicFramePr>
        <p:xfrm>
          <a:off x="6516216" y="3573016"/>
          <a:ext cx="355600" cy="419100"/>
        </p:xfrm>
        <a:graphic>
          <a:graphicData uri="http://schemas.openxmlformats.org/presentationml/2006/ole">
            <p:oleObj spid="_x0000_s6147" name="方程式" r:id="rId4" imgW="355320" imgH="419040" progId="Equation.3">
              <p:embed/>
            </p:oleObj>
          </a:graphicData>
        </a:graphic>
      </p:graphicFrame>
      <p:graphicFrame>
        <p:nvGraphicFramePr>
          <p:cNvPr id="6148" name="Object 4"/>
          <p:cNvGraphicFramePr>
            <a:graphicFrameLocks noChangeAspect="1"/>
          </p:cNvGraphicFramePr>
          <p:nvPr/>
        </p:nvGraphicFramePr>
        <p:xfrm>
          <a:off x="8164140" y="4005064"/>
          <a:ext cx="368300" cy="406400"/>
        </p:xfrm>
        <a:graphic>
          <a:graphicData uri="http://schemas.openxmlformats.org/presentationml/2006/ole">
            <p:oleObj spid="_x0000_s6148" name="方程式" r:id="rId5" imgW="368280" imgH="406080" progId="Equation.3">
              <p:embed/>
            </p:oleObj>
          </a:graphicData>
        </a:graphic>
      </p:graphicFrame>
      <p:graphicFrame>
        <p:nvGraphicFramePr>
          <p:cNvPr id="6149" name="Object 5"/>
          <p:cNvGraphicFramePr>
            <a:graphicFrameLocks noChangeAspect="1"/>
          </p:cNvGraphicFramePr>
          <p:nvPr/>
        </p:nvGraphicFramePr>
        <p:xfrm>
          <a:off x="7338144" y="4005064"/>
          <a:ext cx="330200" cy="406400"/>
        </p:xfrm>
        <a:graphic>
          <a:graphicData uri="http://schemas.openxmlformats.org/presentationml/2006/ole">
            <p:oleObj spid="_x0000_s6149" name="方程式" r:id="rId6" imgW="330120" imgH="406080" progId="Equation.3">
              <p:embed/>
            </p:oleObj>
          </a:graphicData>
        </a:graphic>
      </p:graphicFrame>
      <p:graphicFrame>
        <p:nvGraphicFramePr>
          <p:cNvPr id="6150" name="Object 6"/>
          <p:cNvGraphicFramePr>
            <a:graphicFrameLocks noChangeAspect="1"/>
          </p:cNvGraphicFramePr>
          <p:nvPr/>
        </p:nvGraphicFramePr>
        <p:xfrm>
          <a:off x="827584" y="4941168"/>
          <a:ext cx="330200" cy="406400"/>
        </p:xfrm>
        <a:graphic>
          <a:graphicData uri="http://schemas.openxmlformats.org/presentationml/2006/ole">
            <p:oleObj spid="_x0000_s6150" name="方程式" r:id="rId7" imgW="330120" imgH="406080" progId="Equation.3">
              <p:embed/>
            </p:oleObj>
          </a:graphicData>
        </a:graphic>
      </p:graphicFrame>
      <p:graphicFrame>
        <p:nvGraphicFramePr>
          <p:cNvPr id="6151" name="Object 7"/>
          <p:cNvGraphicFramePr>
            <a:graphicFrameLocks noChangeAspect="1"/>
          </p:cNvGraphicFramePr>
          <p:nvPr/>
        </p:nvGraphicFramePr>
        <p:xfrm>
          <a:off x="1907704" y="4941168"/>
          <a:ext cx="368300" cy="406400"/>
        </p:xfrm>
        <a:graphic>
          <a:graphicData uri="http://schemas.openxmlformats.org/presentationml/2006/ole">
            <p:oleObj spid="_x0000_s6151" name="方程式" r:id="rId8" imgW="368280" imgH="406080" progId="Equation.3">
              <p:embed/>
            </p:oleObj>
          </a:graphicData>
        </a:graphic>
      </p:graphicFrame>
      <p:graphicFrame>
        <p:nvGraphicFramePr>
          <p:cNvPr id="6152" name="Object 8"/>
          <p:cNvGraphicFramePr>
            <a:graphicFrameLocks noChangeAspect="1"/>
          </p:cNvGraphicFramePr>
          <p:nvPr/>
        </p:nvGraphicFramePr>
        <p:xfrm>
          <a:off x="2339752" y="5877272"/>
          <a:ext cx="330200" cy="406400"/>
        </p:xfrm>
        <a:graphic>
          <a:graphicData uri="http://schemas.openxmlformats.org/presentationml/2006/ole">
            <p:oleObj spid="_x0000_s6152" name="方程式" r:id="rId9" imgW="330120" imgH="406080" progId="Equation.3">
              <p:embed/>
            </p:oleObj>
          </a:graphicData>
        </a:graphic>
      </p:graphicFrame>
      <p:pic>
        <p:nvPicPr>
          <p:cNvPr id="11" name="Picture 2"/>
          <p:cNvPicPr>
            <a:picLocks noChangeAspect="1" noChangeArrowheads="1"/>
          </p:cNvPicPr>
          <p:nvPr/>
        </p:nvPicPr>
        <p:blipFill>
          <a:blip r:embed="rId10" cstate="print"/>
          <a:srcRect/>
          <a:stretch>
            <a:fillRect/>
          </a:stretch>
        </p:blipFill>
        <p:spPr bwMode="auto">
          <a:xfrm>
            <a:off x="539552" y="1397017"/>
            <a:ext cx="7992000" cy="1599935"/>
          </a:xfrm>
          <a:prstGeom prst="rect">
            <a:avLst/>
          </a:prstGeom>
          <a:noFill/>
          <a:ln w="9525">
            <a:noFill/>
            <a:miter lim="800000"/>
            <a:headEnd/>
            <a:tailEnd/>
          </a:ln>
          <a:effectLst/>
        </p:spPr>
      </p:pic>
      <p:sp>
        <p:nvSpPr>
          <p:cNvPr id="12" name="日期版面配置區 11"/>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3" name="投影片編號版面配置區 12"/>
          <p:cNvSpPr>
            <a:spLocks noGrp="1"/>
          </p:cNvSpPr>
          <p:nvPr>
            <p:ph type="sldNum" sz="quarter" idx="12"/>
          </p:nvPr>
        </p:nvSpPr>
        <p:spPr/>
        <p:txBody>
          <a:bodyPr/>
          <a:lstStyle/>
          <a:p>
            <a:fld id="{3F1BE346-639A-4CE8-BB9A-C151839B4846}" type="slidenum">
              <a:rPr lang="zh-TW" altLang="en-US" smtClean="0"/>
              <a:pPr/>
              <a:t>9</a:t>
            </a:fld>
            <a:endParaRPr lang="zh-TW"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機率與統計</Template>
  <TotalTime>898</TotalTime>
  <Words>2594</Words>
  <Application>Microsoft Office PowerPoint</Application>
  <PresentationFormat>如螢幕大小 (4:3)</PresentationFormat>
  <Paragraphs>332</Paragraphs>
  <Slides>82</Slides>
  <Notes>0</Notes>
  <HiddenSlides>0</HiddenSlides>
  <MMClips>0</MMClips>
  <ScaleCrop>false</ScaleCrop>
  <HeadingPairs>
    <vt:vector size="6" baseType="variant">
      <vt:variant>
        <vt:lpstr>佈景主題</vt:lpstr>
      </vt:variant>
      <vt:variant>
        <vt:i4>1</vt:i4>
      </vt:variant>
      <vt:variant>
        <vt:lpstr>內嵌 OLE 伺服程式</vt:lpstr>
      </vt:variant>
      <vt:variant>
        <vt:i4>1</vt:i4>
      </vt:variant>
      <vt:variant>
        <vt:lpstr>投影片標題</vt:lpstr>
      </vt:variant>
      <vt:variant>
        <vt:i4>82</vt:i4>
      </vt:variant>
    </vt:vector>
  </HeadingPairs>
  <TitlesOfParts>
    <vt:vector size="84" baseType="lpstr">
      <vt:lpstr>12010001B</vt:lpstr>
      <vt:lpstr>方程式</vt:lpstr>
      <vt:lpstr>第 5 章</vt:lpstr>
      <vt:lpstr>本章大綱</vt:lpstr>
      <vt:lpstr>5.2 統計學推論</vt:lpstr>
      <vt:lpstr>5.3 古典的估測方法</vt:lpstr>
      <vt:lpstr>範例5.1</vt:lpstr>
      <vt:lpstr>範例5.2</vt:lpstr>
      <vt:lpstr>範例5.2(續)</vt:lpstr>
      <vt:lpstr>不偏估測器(續)</vt:lpstr>
      <vt:lpstr>點估測器的變異數</vt:lpstr>
      <vt:lpstr>點估測器的變異數(續)</vt:lpstr>
      <vt:lpstr>區間估計</vt:lpstr>
      <vt:lpstr>區間估計值的解釋</vt:lpstr>
      <vt:lpstr>區間估計值的解釋(續)</vt:lpstr>
      <vt:lpstr>5.4 單樣本：估測平均數</vt:lpstr>
      <vt:lpstr>單樣本：估測平均數(續)</vt:lpstr>
      <vt:lpstr>單樣本：估測平均數(續)</vt:lpstr>
      <vt:lpstr>單樣本：估測平均數(續)</vt:lpstr>
      <vt:lpstr>範例5.3</vt:lpstr>
      <vt:lpstr>範例5.3(續)</vt:lpstr>
      <vt:lpstr>單樣本：估測平均數(續)</vt:lpstr>
      <vt:lpstr>範例5.4</vt:lpstr>
      <vt:lpstr>單邊信賴界</vt:lpstr>
      <vt:lpstr>單邊信賴界(續)</vt:lpstr>
      <vt:lpstr>範例5.5</vt:lpstr>
      <vt:lpstr>σ 未知的情形</vt:lpstr>
      <vt:lpstr>σ 未知的情形(續)</vt:lpstr>
      <vt:lpstr>σ 未知的情形(續)</vt:lpstr>
      <vt:lpstr>σ 未知的情形(續)</vt:lpstr>
      <vt:lpstr>σ 未知的情形(續)</vt:lpstr>
      <vt:lpstr>範例5.6</vt:lpstr>
      <vt:lpstr>巨樣本信賴區間的觀念</vt:lpstr>
      <vt:lpstr>範例5.7</vt:lpstr>
      <vt:lpstr>5.5 點估計的標準誤差</vt:lpstr>
      <vt:lpstr>點估計的標準誤差(續)</vt:lpstr>
      <vt:lpstr>5.6 預測區間</vt:lpstr>
      <vt:lpstr>預測區間(續)</vt:lpstr>
      <vt:lpstr>預測區間(續)</vt:lpstr>
      <vt:lpstr>範例5.8</vt:lpstr>
      <vt:lpstr>預測區間(續)</vt:lpstr>
      <vt:lpstr>使用預測界線做為離群值偵測</vt:lpstr>
      <vt:lpstr>5.7 允差界線</vt:lpstr>
      <vt:lpstr>範例5.10</vt:lpstr>
      <vt:lpstr>信賴區間、預測區間和允差區間的差異</vt:lpstr>
      <vt:lpstr>案例5.1(續)</vt:lpstr>
      <vt:lpstr>案例5.1(續)</vt:lpstr>
      <vt:lpstr>5.8 雙樣本：估測兩個平均數之間的差異</vt:lpstr>
      <vt:lpstr>雙樣本：估測兩個平均數之間的差異(續)</vt:lpstr>
      <vt:lpstr>雙樣本：估測兩個平均數之間的差異(續)</vt:lpstr>
      <vt:lpstr>變異數未知但相等</vt:lpstr>
      <vt:lpstr>變異數未知但相等(續)</vt:lpstr>
      <vt:lpstr>變異數未知但相等(續)</vt:lpstr>
      <vt:lpstr>變異數未知但相等(續)</vt:lpstr>
      <vt:lpstr>變異數未知但相等(續)</vt:lpstr>
      <vt:lpstr>範例5.11</vt:lpstr>
      <vt:lpstr>範例5.11(續)</vt:lpstr>
      <vt:lpstr>未知且不等變異數</vt:lpstr>
      <vt:lpstr>未知且不等變異數(續)</vt:lpstr>
      <vt:lpstr>未知且不等變異數(續)</vt:lpstr>
      <vt:lpstr>未知且不等變異數(續)</vt:lpstr>
      <vt:lpstr>範例5.12</vt:lpstr>
      <vt:lpstr>範例5.12(續)</vt:lpstr>
      <vt:lpstr>5.9 成對觀察</vt:lpstr>
      <vt:lpstr>在減少變異性與失去自由度之間的權衡取捨(續)</vt:lpstr>
      <vt:lpstr>範例5.13</vt:lpstr>
      <vt:lpstr>範例5.13(續)</vt:lpstr>
      <vt:lpstr>範例5.13(續)</vt:lpstr>
      <vt:lpstr>5.10 單一樣本：估測一個比例</vt:lpstr>
      <vt:lpstr>單一樣本：估測一個比例(續)</vt:lpstr>
      <vt:lpstr>範例5.14</vt:lpstr>
      <vt:lpstr>單一樣本：估測一個比例(續)</vt:lpstr>
      <vt:lpstr>範例5.15</vt:lpstr>
      <vt:lpstr>樣本大小的選擇(續)</vt:lpstr>
      <vt:lpstr>範例5.16</vt:lpstr>
      <vt:lpstr>5.11 雙樣本：估測兩個比例之間的差</vt:lpstr>
      <vt:lpstr>雙樣本：估測兩個比例之間的差(續)</vt:lpstr>
      <vt:lpstr>範例5.17</vt:lpstr>
      <vt:lpstr>5.12 單一樣本：估測變異數</vt:lpstr>
      <vt:lpstr>單一樣本：估測變異數(續)</vt:lpstr>
      <vt:lpstr>單一樣本：估測變異數(續)</vt:lpstr>
      <vt:lpstr>單一樣本：估測變異數(續)</vt:lpstr>
      <vt:lpstr>範例5.18(續)</vt:lpstr>
      <vt:lpstr>5.13 潛在的誤解和危害；和其他各章教材的關係</vt:lpstr>
    </vt:vector>
  </TitlesOfParts>
  <Company>workgroup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5 章</dc:title>
  <dc:creator>toc136</dc:creator>
  <cp:lastModifiedBy>Fenny Lee</cp:lastModifiedBy>
  <cp:revision>100</cp:revision>
  <dcterms:created xsi:type="dcterms:W3CDTF">2013-07-25T03:08:55Z</dcterms:created>
  <dcterms:modified xsi:type="dcterms:W3CDTF">2013-08-12T07:37:45Z</dcterms:modified>
</cp:coreProperties>
</file>